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30"/>
  </p:notesMasterIdLst>
  <p:handoutMasterIdLst>
    <p:handoutMasterId r:id="rId31"/>
  </p:handoutMasterIdLst>
  <p:sldIdLst>
    <p:sldId id="292" r:id="rId5"/>
    <p:sldId id="294" r:id="rId6"/>
    <p:sldId id="295" r:id="rId7"/>
    <p:sldId id="296" r:id="rId8"/>
    <p:sldId id="269" r:id="rId9"/>
    <p:sldId id="276" r:id="rId10"/>
    <p:sldId id="284" r:id="rId11"/>
    <p:sldId id="301" r:id="rId12"/>
    <p:sldId id="278" r:id="rId13"/>
    <p:sldId id="304" r:id="rId14"/>
    <p:sldId id="279" r:id="rId15"/>
    <p:sldId id="307" r:id="rId16"/>
    <p:sldId id="308" r:id="rId17"/>
    <p:sldId id="283" r:id="rId18"/>
    <p:sldId id="2147483615" r:id="rId19"/>
    <p:sldId id="2147483616" r:id="rId20"/>
    <p:sldId id="2147483618" r:id="rId21"/>
    <p:sldId id="2147483619" r:id="rId22"/>
    <p:sldId id="2147483620" r:id="rId23"/>
    <p:sldId id="2147483621" r:id="rId24"/>
    <p:sldId id="270" r:id="rId25"/>
    <p:sldId id="275" r:id="rId26"/>
    <p:sldId id="272" r:id="rId27"/>
    <p:sldId id="2147483622" r:id="rId28"/>
    <p:sldId id="293" r:id="rId29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6152A"/>
    <a:srgbClr val="1A4570"/>
    <a:srgbClr val="F16B18"/>
    <a:srgbClr val="738AC3"/>
    <a:srgbClr val="B5C1DF"/>
    <a:srgbClr val="374D81"/>
    <a:srgbClr val="E98B0D"/>
    <a:srgbClr val="E2973C"/>
    <a:srgbClr val="9BD49E"/>
    <a:srgbClr val="F6A2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516" autoAdjust="0"/>
    <p:restoredTop sz="94639" autoAdjust="0"/>
  </p:normalViewPr>
  <p:slideViewPr>
    <p:cSldViewPr snapToGrid="0">
      <p:cViewPr varScale="1">
        <p:scale>
          <a:sx n="112" d="100"/>
          <a:sy n="112" d="100"/>
        </p:scale>
        <p:origin x="34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ata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ata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_rels/data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iagrams/_rels/drawing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iagrams/_rels/drawing4.x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diagrams/_rels/drawing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6.png"/></Relationships>
</file>

<file path=ppt/diagrams/_rels/drawing6.xml.rels><?xml version="1.0" encoding="UTF-8" standalone="yes"?>
<Relationships xmlns="http://schemas.openxmlformats.org/package/2006/relationships"><Relationship Id="rId1" Type="http://schemas.openxmlformats.org/officeDocument/2006/relationships/image" Target="../media/image4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8C2257-629E-46BD-A3C7-49BD413E18B7}" type="doc">
      <dgm:prSet loTypeId="urn:microsoft.com/office/officeart/2005/8/layout/radial5" loCatId="cycle" qsTypeId="urn:microsoft.com/office/officeart/2005/8/quickstyle/simple5" qsCatId="simple" csTypeId="urn:microsoft.com/office/officeart/2005/8/colors/accent2_3" csCatId="accent2" phldr="1"/>
      <dgm:spPr/>
      <dgm:t>
        <a:bodyPr/>
        <a:lstStyle/>
        <a:p>
          <a:endParaRPr lang="it-IT"/>
        </a:p>
      </dgm:t>
    </dgm:pt>
    <dgm:pt modelId="{54EB2DFB-0F83-4893-B52A-375F170E52D8}">
      <dgm:prSet phldrT="[Testo]"/>
      <dgm:spPr/>
      <dgm:t>
        <a:bodyPr/>
        <a:lstStyle/>
        <a:p>
          <a:r>
            <a:rPr lang="it-IT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OBESITA’</a:t>
          </a:r>
        </a:p>
      </dgm:t>
    </dgm:pt>
    <dgm:pt modelId="{F153D773-50D4-4ACC-8155-E8C04F8644F6}" type="parTrans" cxnId="{2583BCF5-752F-4D17-BFA8-1164D0E50524}">
      <dgm:prSet/>
      <dgm:spPr/>
      <dgm:t>
        <a:bodyPr/>
        <a:lstStyle/>
        <a:p>
          <a:endParaRPr lang="it-IT"/>
        </a:p>
      </dgm:t>
    </dgm:pt>
    <dgm:pt modelId="{E8DF0F0A-D23A-4674-B663-67E25ECBDA14}" type="sibTrans" cxnId="{2583BCF5-752F-4D17-BFA8-1164D0E50524}">
      <dgm:prSet/>
      <dgm:spPr/>
      <dgm:t>
        <a:bodyPr/>
        <a:lstStyle/>
        <a:p>
          <a:endParaRPr lang="it-IT"/>
        </a:p>
      </dgm:t>
    </dgm:pt>
    <dgm:pt modelId="{6B1AE675-251C-4CE2-A13F-EFF3145BD21B}">
      <dgm:prSet phldrT="[Testo]" custT="1"/>
      <dgm:spPr/>
      <dgm:t>
        <a:bodyPr/>
        <a:lstStyle/>
        <a:p>
          <a:r>
            <a:rPr lang="it-IT" sz="14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MORTALITA’</a:t>
          </a:r>
        </a:p>
      </dgm:t>
    </dgm:pt>
    <dgm:pt modelId="{7816E842-ABEB-422D-9CAE-8D6B0E65186F}" type="parTrans" cxnId="{0EA14F49-51BC-419E-81B0-700197141EB0}">
      <dgm:prSet/>
      <dgm:spPr/>
      <dgm:t>
        <a:bodyPr/>
        <a:lstStyle/>
        <a:p>
          <a:endParaRPr lang="it-IT"/>
        </a:p>
      </dgm:t>
    </dgm:pt>
    <dgm:pt modelId="{E9CA44F2-C58D-4C02-A802-99B6481B9DC6}" type="sibTrans" cxnId="{0EA14F49-51BC-419E-81B0-700197141EB0}">
      <dgm:prSet/>
      <dgm:spPr/>
      <dgm:t>
        <a:bodyPr/>
        <a:lstStyle/>
        <a:p>
          <a:endParaRPr lang="it-IT"/>
        </a:p>
      </dgm:t>
    </dgm:pt>
    <dgm:pt modelId="{71661838-7229-4F0D-9BC5-0BB588249813}">
      <dgm:prSet phldrT="[Testo]" custT="1"/>
      <dgm:spPr/>
      <dgm:t>
        <a:bodyPr/>
        <a:lstStyle/>
        <a:p>
          <a:r>
            <a:rPr lang="it-IT" sz="1600" dirty="0">
              <a:solidFill>
                <a:schemeClr val="bg1"/>
              </a:solidFill>
            </a:rPr>
            <a:t>PATOLOGIE ASSOCIATE</a:t>
          </a:r>
        </a:p>
      </dgm:t>
    </dgm:pt>
    <dgm:pt modelId="{BE16E0F3-03CB-4E2E-9AEB-4381F4F0C94A}" type="parTrans" cxnId="{5A0A09AF-7333-4C87-8E1E-DA0138828033}">
      <dgm:prSet/>
      <dgm:spPr/>
      <dgm:t>
        <a:bodyPr/>
        <a:lstStyle/>
        <a:p>
          <a:endParaRPr lang="it-IT"/>
        </a:p>
      </dgm:t>
    </dgm:pt>
    <dgm:pt modelId="{0D9C156A-A5DC-4C70-81A5-B550828098E8}" type="sibTrans" cxnId="{5A0A09AF-7333-4C87-8E1E-DA0138828033}">
      <dgm:prSet/>
      <dgm:spPr/>
      <dgm:t>
        <a:bodyPr/>
        <a:lstStyle/>
        <a:p>
          <a:endParaRPr lang="it-IT"/>
        </a:p>
      </dgm:t>
    </dgm:pt>
    <dgm:pt modelId="{1F88FA5C-A0D2-4500-AC74-30AD622BC7AA}">
      <dgm:prSet phldrT="[Testo]" custT="1"/>
      <dgm:spPr/>
      <dgm:t>
        <a:bodyPr/>
        <a:lstStyle/>
        <a:p>
          <a:r>
            <a:rPr lang="it-IT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COSTI</a:t>
          </a:r>
        </a:p>
      </dgm:t>
    </dgm:pt>
    <dgm:pt modelId="{5F34CDC3-38C3-4E95-91C9-029FF99B75F2}" type="parTrans" cxnId="{5AF83806-16A4-4AF3-982E-264FBFC905C6}">
      <dgm:prSet/>
      <dgm:spPr/>
      <dgm:t>
        <a:bodyPr/>
        <a:lstStyle/>
        <a:p>
          <a:endParaRPr lang="it-IT"/>
        </a:p>
      </dgm:t>
    </dgm:pt>
    <dgm:pt modelId="{145BF425-F5A4-4B92-9769-C11B270BF1A1}" type="sibTrans" cxnId="{5AF83806-16A4-4AF3-982E-264FBFC905C6}">
      <dgm:prSet/>
      <dgm:spPr/>
      <dgm:t>
        <a:bodyPr/>
        <a:lstStyle/>
        <a:p>
          <a:endParaRPr lang="it-IT"/>
        </a:p>
      </dgm:t>
    </dgm:pt>
    <dgm:pt modelId="{ADEE4130-BD75-4F10-B119-A3F40061BDF3}">
      <dgm:prSet phldrT="[Testo]" custT="1"/>
      <dgm:spPr/>
      <dgm:t>
        <a:bodyPr/>
        <a:lstStyle/>
        <a:p>
          <a:r>
            <a:rPr lang="it-IT" sz="16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QUALITA’ DI VITA</a:t>
          </a:r>
        </a:p>
      </dgm:t>
    </dgm:pt>
    <dgm:pt modelId="{DB811B5A-A8A9-49A2-9227-EF04C019EC7B}" type="parTrans" cxnId="{384AEEA6-5ADA-41E1-8F11-66008C94425E}">
      <dgm:prSet/>
      <dgm:spPr/>
      <dgm:t>
        <a:bodyPr/>
        <a:lstStyle/>
        <a:p>
          <a:endParaRPr lang="it-IT"/>
        </a:p>
      </dgm:t>
    </dgm:pt>
    <dgm:pt modelId="{751AA860-9AB6-4F28-A73F-1D0A84D7FC8B}" type="sibTrans" cxnId="{384AEEA6-5ADA-41E1-8F11-66008C94425E}">
      <dgm:prSet/>
      <dgm:spPr/>
      <dgm:t>
        <a:bodyPr/>
        <a:lstStyle/>
        <a:p>
          <a:endParaRPr lang="it-IT"/>
        </a:p>
      </dgm:t>
    </dgm:pt>
    <dgm:pt modelId="{9B13EB46-47DA-40DA-A9A7-178040B4260E}" type="pres">
      <dgm:prSet presAssocID="{D68C2257-629E-46BD-A3C7-49BD413E18B7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CBC19E7F-8E67-45CC-873F-ADF1DCCA8885}" type="pres">
      <dgm:prSet presAssocID="{54EB2DFB-0F83-4893-B52A-375F170E52D8}" presName="centerShape" presStyleLbl="node0" presStyleIdx="0" presStyleCnt="1" custScaleX="118522"/>
      <dgm:spPr/>
    </dgm:pt>
    <dgm:pt modelId="{C8E0E935-8F70-43DD-9FF3-FCE2B7CCE2AA}" type="pres">
      <dgm:prSet presAssocID="{7816E842-ABEB-422D-9CAE-8D6B0E65186F}" presName="parTrans" presStyleLbl="sibTrans2D1" presStyleIdx="0" presStyleCnt="4"/>
      <dgm:spPr/>
    </dgm:pt>
    <dgm:pt modelId="{4F38D99C-94E4-475B-B985-08CF98C2808A}" type="pres">
      <dgm:prSet presAssocID="{7816E842-ABEB-422D-9CAE-8D6B0E65186F}" presName="connectorText" presStyleLbl="sibTrans2D1" presStyleIdx="0" presStyleCnt="4"/>
      <dgm:spPr/>
    </dgm:pt>
    <dgm:pt modelId="{F825FA26-AB6F-4B93-843C-BDDCCCAE0743}" type="pres">
      <dgm:prSet presAssocID="{6B1AE675-251C-4CE2-A13F-EFF3145BD21B}" presName="node" presStyleLbl="node1" presStyleIdx="0" presStyleCnt="4" custScaleX="155896" custScaleY="71097" custRadScaleRad="100381" custRadScaleInc="-2234">
        <dgm:presLayoutVars>
          <dgm:bulletEnabled val="1"/>
        </dgm:presLayoutVars>
      </dgm:prSet>
      <dgm:spPr/>
    </dgm:pt>
    <dgm:pt modelId="{83773529-0516-4191-B7FF-C3D1885E7EF8}" type="pres">
      <dgm:prSet presAssocID="{BE16E0F3-03CB-4E2E-9AEB-4381F4F0C94A}" presName="parTrans" presStyleLbl="sibTrans2D1" presStyleIdx="1" presStyleCnt="4"/>
      <dgm:spPr/>
    </dgm:pt>
    <dgm:pt modelId="{50DC476C-144E-44CA-A064-C113A67D018B}" type="pres">
      <dgm:prSet presAssocID="{BE16E0F3-03CB-4E2E-9AEB-4381F4F0C94A}" presName="connectorText" presStyleLbl="sibTrans2D1" presStyleIdx="1" presStyleCnt="4"/>
      <dgm:spPr/>
    </dgm:pt>
    <dgm:pt modelId="{578DD4B2-977E-4E79-B06B-5C23F798EDDF}" type="pres">
      <dgm:prSet presAssocID="{71661838-7229-4F0D-9BC5-0BB588249813}" presName="node" presStyleLbl="node1" presStyleIdx="1" presStyleCnt="4" custScaleX="158313" custScaleY="80632" custRadScaleRad="122359">
        <dgm:presLayoutVars>
          <dgm:bulletEnabled val="1"/>
        </dgm:presLayoutVars>
      </dgm:prSet>
      <dgm:spPr/>
    </dgm:pt>
    <dgm:pt modelId="{D5B4309C-1D77-4507-9A40-B5063D9E9F6B}" type="pres">
      <dgm:prSet presAssocID="{5F34CDC3-38C3-4E95-91C9-029FF99B75F2}" presName="parTrans" presStyleLbl="sibTrans2D1" presStyleIdx="2" presStyleCnt="4"/>
      <dgm:spPr/>
    </dgm:pt>
    <dgm:pt modelId="{0B63D831-5DC9-48E8-B87A-E34CFD569A61}" type="pres">
      <dgm:prSet presAssocID="{5F34CDC3-38C3-4E95-91C9-029FF99B75F2}" presName="connectorText" presStyleLbl="sibTrans2D1" presStyleIdx="2" presStyleCnt="4"/>
      <dgm:spPr/>
    </dgm:pt>
    <dgm:pt modelId="{278DAC3E-89EA-4456-AE5B-93233D45B300}" type="pres">
      <dgm:prSet presAssocID="{1F88FA5C-A0D2-4500-AC74-30AD622BC7AA}" presName="node" presStyleLbl="node1" presStyleIdx="2" presStyleCnt="4" custScaleX="139333" custRadScaleRad="100010" custRadScaleInc="1691">
        <dgm:presLayoutVars>
          <dgm:bulletEnabled val="1"/>
        </dgm:presLayoutVars>
      </dgm:prSet>
      <dgm:spPr/>
    </dgm:pt>
    <dgm:pt modelId="{E7CAE7B5-3B61-4C8D-99EA-1BAEAC49E30A}" type="pres">
      <dgm:prSet presAssocID="{DB811B5A-A8A9-49A2-9227-EF04C019EC7B}" presName="parTrans" presStyleLbl="sibTrans2D1" presStyleIdx="3" presStyleCnt="4"/>
      <dgm:spPr/>
    </dgm:pt>
    <dgm:pt modelId="{25D71BD4-2E6B-4833-B55B-56BF19108E9A}" type="pres">
      <dgm:prSet presAssocID="{DB811B5A-A8A9-49A2-9227-EF04C019EC7B}" presName="connectorText" presStyleLbl="sibTrans2D1" presStyleIdx="3" presStyleCnt="4"/>
      <dgm:spPr/>
    </dgm:pt>
    <dgm:pt modelId="{0EB5C05C-AE29-4531-AE44-5BA4167CC7F7}" type="pres">
      <dgm:prSet presAssocID="{ADEE4130-BD75-4F10-B119-A3F40061BDF3}" presName="node" presStyleLbl="node1" presStyleIdx="3" presStyleCnt="4" custScaleX="122000" custRadScaleRad="111230" custRadScaleInc="3816">
        <dgm:presLayoutVars>
          <dgm:bulletEnabled val="1"/>
        </dgm:presLayoutVars>
      </dgm:prSet>
      <dgm:spPr/>
    </dgm:pt>
  </dgm:ptLst>
  <dgm:cxnLst>
    <dgm:cxn modelId="{5AF83806-16A4-4AF3-982E-264FBFC905C6}" srcId="{54EB2DFB-0F83-4893-B52A-375F170E52D8}" destId="{1F88FA5C-A0D2-4500-AC74-30AD622BC7AA}" srcOrd="2" destOrd="0" parTransId="{5F34CDC3-38C3-4E95-91C9-029FF99B75F2}" sibTransId="{145BF425-F5A4-4B92-9769-C11B270BF1A1}"/>
    <dgm:cxn modelId="{D9C79625-BD3E-48B6-9C34-04914CB5DC46}" type="presOf" srcId="{5F34CDC3-38C3-4E95-91C9-029FF99B75F2}" destId="{D5B4309C-1D77-4507-9A40-B5063D9E9F6B}" srcOrd="0" destOrd="0" presId="urn:microsoft.com/office/officeart/2005/8/layout/radial5"/>
    <dgm:cxn modelId="{F6C99529-F228-4826-9AE3-1753A180B04C}" type="presOf" srcId="{BE16E0F3-03CB-4E2E-9AEB-4381F4F0C94A}" destId="{50DC476C-144E-44CA-A064-C113A67D018B}" srcOrd="1" destOrd="0" presId="urn:microsoft.com/office/officeart/2005/8/layout/radial5"/>
    <dgm:cxn modelId="{2221CF30-77EE-431B-8154-DA841693CC4F}" type="presOf" srcId="{DB811B5A-A8A9-49A2-9227-EF04C019EC7B}" destId="{25D71BD4-2E6B-4833-B55B-56BF19108E9A}" srcOrd="1" destOrd="0" presId="urn:microsoft.com/office/officeart/2005/8/layout/radial5"/>
    <dgm:cxn modelId="{0EA14F49-51BC-419E-81B0-700197141EB0}" srcId="{54EB2DFB-0F83-4893-B52A-375F170E52D8}" destId="{6B1AE675-251C-4CE2-A13F-EFF3145BD21B}" srcOrd="0" destOrd="0" parTransId="{7816E842-ABEB-422D-9CAE-8D6B0E65186F}" sibTransId="{E9CA44F2-C58D-4C02-A802-99B6481B9DC6}"/>
    <dgm:cxn modelId="{9FA08C52-EAEE-4BD4-BA4F-BE723773E5D3}" type="presOf" srcId="{D68C2257-629E-46BD-A3C7-49BD413E18B7}" destId="{9B13EB46-47DA-40DA-A9A7-178040B4260E}" srcOrd="0" destOrd="0" presId="urn:microsoft.com/office/officeart/2005/8/layout/radial5"/>
    <dgm:cxn modelId="{C531A256-A681-4215-BC06-467800159990}" type="presOf" srcId="{71661838-7229-4F0D-9BC5-0BB588249813}" destId="{578DD4B2-977E-4E79-B06B-5C23F798EDDF}" srcOrd="0" destOrd="0" presId="urn:microsoft.com/office/officeart/2005/8/layout/radial5"/>
    <dgm:cxn modelId="{794E5E58-EBCD-4DF9-A0E5-3CABA53C451B}" type="presOf" srcId="{DB811B5A-A8A9-49A2-9227-EF04C019EC7B}" destId="{E7CAE7B5-3B61-4C8D-99EA-1BAEAC49E30A}" srcOrd="0" destOrd="0" presId="urn:microsoft.com/office/officeart/2005/8/layout/radial5"/>
    <dgm:cxn modelId="{2A406360-A24D-490B-A5D0-CF3DE0B8B547}" type="presOf" srcId="{ADEE4130-BD75-4F10-B119-A3F40061BDF3}" destId="{0EB5C05C-AE29-4531-AE44-5BA4167CC7F7}" srcOrd="0" destOrd="0" presId="urn:microsoft.com/office/officeart/2005/8/layout/radial5"/>
    <dgm:cxn modelId="{4C1DCD81-BAFC-461C-A828-F3FB9E8DD7EF}" type="presOf" srcId="{BE16E0F3-03CB-4E2E-9AEB-4381F4F0C94A}" destId="{83773529-0516-4191-B7FF-C3D1885E7EF8}" srcOrd="0" destOrd="0" presId="urn:microsoft.com/office/officeart/2005/8/layout/radial5"/>
    <dgm:cxn modelId="{5C336183-43AC-411D-87D4-2957514D5A9C}" type="presOf" srcId="{6B1AE675-251C-4CE2-A13F-EFF3145BD21B}" destId="{F825FA26-AB6F-4B93-843C-BDDCCCAE0743}" srcOrd="0" destOrd="0" presId="urn:microsoft.com/office/officeart/2005/8/layout/radial5"/>
    <dgm:cxn modelId="{384AEEA6-5ADA-41E1-8F11-66008C94425E}" srcId="{54EB2DFB-0F83-4893-B52A-375F170E52D8}" destId="{ADEE4130-BD75-4F10-B119-A3F40061BDF3}" srcOrd="3" destOrd="0" parTransId="{DB811B5A-A8A9-49A2-9227-EF04C019EC7B}" sibTransId="{751AA860-9AB6-4F28-A73F-1D0A84D7FC8B}"/>
    <dgm:cxn modelId="{294024AE-1A9F-479D-9CD1-EDA75FE27C49}" type="presOf" srcId="{7816E842-ABEB-422D-9CAE-8D6B0E65186F}" destId="{C8E0E935-8F70-43DD-9FF3-FCE2B7CCE2AA}" srcOrd="0" destOrd="0" presId="urn:microsoft.com/office/officeart/2005/8/layout/radial5"/>
    <dgm:cxn modelId="{5A0A09AF-7333-4C87-8E1E-DA0138828033}" srcId="{54EB2DFB-0F83-4893-B52A-375F170E52D8}" destId="{71661838-7229-4F0D-9BC5-0BB588249813}" srcOrd="1" destOrd="0" parTransId="{BE16E0F3-03CB-4E2E-9AEB-4381F4F0C94A}" sibTransId="{0D9C156A-A5DC-4C70-81A5-B550828098E8}"/>
    <dgm:cxn modelId="{37460CDE-EC17-43D5-B7DA-0C119BA5987D}" type="presOf" srcId="{1F88FA5C-A0D2-4500-AC74-30AD622BC7AA}" destId="{278DAC3E-89EA-4456-AE5B-93233D45B300}" srcOrd="0" destOrd="0" presId="urn:microsoft.com/office/officeart/2005/8/layout/radial5"/>
    <dgm:cxn modelId="{800836F0-E89D-444F-8D87-DDCFCC321593}" type="presOf" srcId="{5F34CDC3-38C3-4E95-91C9-029FF99B75F2}" destId="{0B63D831-5DC9-48E8-B87A-E34CFD569A61}" srcOrd="1" destOrd="0" presId="urn:microsoft.com/office/officeart/2005/8/layout/radial5"/>
    <dgm:cxn modelId="{2583BCF5-752F-4D17-BFA8-1164D0E50524}" srcId="{D68C2257-629E-46BD-A3C7-49BD413E18B7}" destId="{54EB2DFB-0F83-4893-B52A-375F170E52D8}" srcOrd="0" destOrd="0" parTransId="{F153D773-50D4-4ACC-8155-E8C04F8644F6}" sibTransId="{E8DF0F0A-D23A-4674-B663-67E25ECBDA14}"/>
    <dgm:cxn modelId="{D64E67F6-E919-48A0-BA98-98234776A580}" type="presOf" srcId="{7816E842-ABEB-422D-9CAE-8D6B0E65186F}" destId="{4F38D99C-94E4-475B-B985-08CF98C2808A}" srcOrd="1" destOrd="0" presId="urn:microsoft.com/office/officeart/2005/8/layout/radial5"/>
    <dgm:cxn modelId="{0EB286FC-B97B-4D1B-900F-27C5F0860F6E}" type="presOf" srcId="{54EB2DFB-0F83-4893-B52A-375F170E52D8}" destId="{CBC19E7F-8E67-45CC-873F-ADF1DCCA8885}" srcOrd="0" destOrd="0" presId="urn:microsoft.com/office/officeart/2005/8/layout/radial5"/>
    <dgm:cxn modelId="{4F0FC75B-3D88-426F-B1A9-2EEA2597AB18}" type="presParOf" srcId="{9B13EB46-47DA-40DA-A9A7-178040B4260E}" destId="{CBC19E7F-8E67-45CC-873F-ADF1DCCA8885}" srcOrd="0" destOrd="0" presId="urn:microsoft.com/office/officeart/2005/8/layout/radial5"/>
    <dgm:cxn modelId="{6EC2E2D5-6814-4AB0-AA10-7E8B8B069A16}" type="presParOf" srcId="{9B13EB46-47DA-40DA-A9A7-178040B4260E}" destId="{C8E0E935-8F70-43DD-9FF3-FCE2B7CCE2AA}" srcOrd="1" destOrd="0" presId="urn:microsoft.com/office/officeart/2005/8/layout/radial5"/>
    <dgm:cxn modelId="{203521C7-D3E6-4F51-88DC-1C43C3C2AC2C}" type="presParOf" srcId="{C8E0E935-8F70-43DD-9FF3-FCE2B7CCE2AA}" destId="{4F38D99C-94E4-475B-B985-08CF98C2808A}" srcOrd="0" destOrd="0" presId="urn:microsoft.com/office/officeart/2005/8/layout/radial5"/>
    <dgm:cxn modelId="{507A8B2A-070D-4260-AC42-57090A6C5139}" type="presParOf" srcId="{9B13EB46-47DA-40DA-A9A7-178040B4260E}" destId="{F825FA26-AB6F-4B93-843C-BDDCCCAE0743}" srcOrd="2" destOrd="0" presId="urn:microsoft.com/office/officeart/2005/8/layout/radial5"/>
    <dgm:cxn modelId="{B01AB050-8682-4123-BAA3-510919122940}" type="presParOf" srcId="{9B13EB46-47DA-40DA-A9A7-178040B4260E}" destId="{83773529-0516-4191-B7FF-C3D1885E7EF8}" srcOrd="3" destOrd="0" presId="urn:microsoft.com/office/officeart/2005/8/layout/radial5"/>
    <dgm:cxn modelId="{770650D7-D41F-4045-A73F-5800E836C20B}" type="presParOf" srcId="{83773529-0516-4191-B7FF-C3D1885E7EF8}" destId="{50DC476C-144E-44CA-A064-C113A67D018B}" srcOrd="0" destOrd="0" presId="urn:microsoft.com/office/officeart/2005/8/layout/radial5"/>
    <dgm:cxn modelId="{E007C7DC-494F-4B7B-AF7E-A1E7DE7D99CF}" type="presParOf" srcId="{9B13EB46-47DA-40DA-A9A7-178040B4260E}" destId="{578DD4B2-977E-4E79-B06B-5C23F798EDDF}" srcOrd="4" destOrd="0" presId="urn:microsoft.com/office/officeart/2005/8/layout/radial5"/>
    <dgm:cxn modelId="{9B6BD6DE-939F-41B9-B688-CEC8E8E6E43F}" type="presParOf" srcId="{9B13EB46-47DA-40DA-A9A7-178040B4260E}" destId="{D5B4309C-1D77-4507-9A40-B5063D9E9F6B}" srcOrd="5" destOrd="0" presId="urn:microsoft.com/office/officeart/2005/8/layout/radial5"/>
    <dgm:cxn modelId="{C47F852E-2219-494A-8F33-EC3204A55598}" type="presParOf" srcId="{D5B4309C-1D77-4507-9A40-B5063D9E9F6B}" destId="{0B63D831-5DC9-48E8-B87A-E34CFD569A61}" srcOrd="0" destOrd="0" presId="urn:microsoft.com/office/officeart/2005/8/layout/radial5"/>
    <dgm:cxn modelId="{716F4EB4-EF82-4EA7-9864-DB107A02D75B}" type="presParOf" srcId="{9B13EB46-47DA-40DA-A9A7-178040B4260E}" destId="{278DAC3E-89EA-4456-AE5B-93233D45B300}" srcOrd="6" destOrd="0" presId="urn:microsoft.com/office/officeart/2005/8/layout/radial5"/>
    <dgm:cxn modelId="{C300A1AB-4C4D-4C6E-932A-6F3400EFBEAC}" type="presParOf" srcId="{9B13EB46-47DA-40DA-A9A7-178040B4260E}" destId="{E7CAE7B5-3B61-4C8D-99EA-1BAEAC49E30A}" srcOrd="7" destOrd="0" presId="urn:microsoft.com/office/officeart/2005/8/layout/radial5"/>
    <dgm:cxn modelId="{1B7B61E4-4F37-448D-8354-B76EA5D9696E}" type="presParOf" srcId="{E7CAE7B5-3B61-4C8D-99EA-1BAEAC49E30A}" destId="{25D71BD4-2E6B-4833-B55B-56BF19108E9A}" srcOrd="0" destOrd="0" presId="urn:microsoft.com/office/officeart/2005/8/layout/radial5"/>
    <dgm:cxn modelId="{00DBD818-104D-4E62-AC86-95663B4D2FCE}" type="presParOf" srcId="{9B13EB46-47DA-40DA-A9A7-178040B4260E}" destId="{0EB5C05C-AE29-4531-AE44-5BA4167CC7F7}" srcOrd="8" destOrd="0" presId="urn:microsoft.com/office/officeart/2005/8/layout/radial5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D74E00-FA0A-41EC-83DF-031D25F0810F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3199456D-6AAE-4296-85FB-ED79AE2D83B2}">
      <dgm:prSet phldrT="[Testo]"/>
      <dgm:spPr/>
      <dgm:t>
        <a:bodyPr/>
        <a:lstStyle/>
        <a:p>
          <a:r>
            <a:rPr lang="en-US" dirty="0"/>
            <a:t>Weight regains following bariatric surgery is influenced by a complex interplay of factors stemming from various behaviors, including physical activity, dietary intake, eating patterns, psychological factors, and other behavioral characteristics.</a:t>
          </a:r>
          <a:endParaRPr lang="it-IT" dirty="0"/>
        </a:p>
      </dgm:t>
    </dgm:pt>
    <dgm:pt modelId="{282DB79A-B956-4AD3-9FA7-B0B6E6FF2AF5}" type="parTrans" cxnId="{53764EFD-EF5F-43C4-AC15-00581FD70E20}">
      <dgm:prSet/>
      <dgm:spPr/>
      <dgm:t>
        <a:bodyPr/>
        <a:lstStyle/>
        <a:p>
          <a:endParaRPr lang="it-IT"/>
        </a:p>
      </dgm:t>
    </dgm:pt>
    <dgm:pt modelId="{91BA4B3B-FE3C-4955-9F24-9C33CB455372}" type="sibTrans" cxnId="{53764EFD-EF5F-43C4-AC15-00581FD70E20}">
      <dgm:prSet/>
      <dgm:spPr/>
      <dgm:t>
        <a:bodyPr/>
        <a:lstStyle/>
        <a:p>
          <a:endParaRPr lang="it-IT"/>
        </a:p>
      </dgm:t>
    </dgm:pt>
    <dgm:pt modelId="{97CEB97D-007A-4FA2-9389-4CB46854B3FA}" type="pres">
      <dgm:prSet presAssocID="{94D74E00-FA0A-41EC-83DF-031D25F0810F}" presName="Name0" presStyleCnt="0">
        <dgm:presLayoutVars>
          <dgm:dir/>
          <dgm:resizeHandles val="exact"/>
        </dgm:presLayoutVars>
      </dgm:prSet>
      <dgm:spPr/>
    </dgm:pt>
    <dgm:pt modelId="{C79BD98B-077D-4A9F-8BFD-E719CAFFCCE7}" type="pres">
      <dgm:prSet presAssocID="{3199456D-6AAE-4296-85FB-ED79AE2D83B2}" presName="composite" presStyleCnt="0"/>
      <dgm:spPr/>
    </dgm:pt>
    <dgm:pt modelId="{EDD9BE34-2CE1-4152-AD5D-96B0F216AB42}" type="pres">
      <dgm:prSet presAssocID="{3199456D-6AAE-4296-85FB-ED79AE2D83B2}" presName="rect1" presStyleLbl="bgImgPlace1" presStyleIdx="0" presStyleCnt="1"/>
      <dgm:spPr>
        <a:blipFill dpi="0" rotWithShape="1">
          <a:blip xmlns:r="http://schemas.openxmlformats.org/officeDocument/2006/relationships" r:embed="rId1"/>
          <a:srcRect/>
          <a:stretch>
            <a:fillRect t="28095" b="28095"/>
          </a:stretch>
        </a:blipFill>
        <a:ln>
          <a:noFill/>
        </a:ln>
      </dgm:spPr>
    </dgm:pt>
    <dgm:pt modelId="{9ABC17AB-8426-4B46-AD60-5E28B0C96EEC}" type="pres">
      <dgm:prSet presAssocID="{3199456D-6AAE-4296-85FB-ED79AE2D83B2}" presName="wedgeRectCallout1" presStyleLbl="node1" presStyleIdx="0" presStyleCnt="1" custScaleX="108869">
        <dgm:presLayoutVars>
          <dgm:bulletEnabled val="1"/>
        </dgm:presLayoutVars>
      </dgm:prSet>
      <dgm:spPr/>
    </dgm:pt>
  </dgm:ptLst>
  <dgm:cxnLst>
    <dgm:cxn modelId="{1D62484D-3483-4042-85E5-C2B032088D9F}" type="presOf" srcId="{94D74E00-FA0A-41EC-83DF-031D25F0810F}" destId="{97CEB97D-007A-4FA2-9389-4CB46854B3FA}" srcOrd="0" destOrd="0" presId="urn:microsoft.com/office/officeart/2008/layout/BendingPictureCaptionList"/>
    <dgm:cxn modelId="{3154DADD-9A25-4E4C-BE1E-082F78A07349}" type="presOf" srcId="{3199456D-6AAE-4296-85FB-ED79AE2D83B2}" destId="{9ABC17AB-8426-4B46-AD60-5E28B0C96EEC}" srcOrd="0" destOrd="0" presId="urn:microsoft.com/office/officeart/2008/layout/BendingPictureCaptionList"/>
    <dgm:cxn modelId="{53764EFD-EF5F-43C4-AC15-00581FD70E20}" srcId="{94D74E00-FA0A-41EC-83DF-031D25F0810F}" destId="{3199456D-6AAE-4296-85FB-ED79AE2D83B2}" srcOrd="0" destOrd="0" parTransId="{282DB79A-B956-4AD3-9FA7-B0B6E6FF2AF5}" sibTransId="{91BA4B3B-FE3C-4955-9F24-9C33CB455372}"/>
    <dgm:cxn modelId="{B3D3ABE0-734E-4F92-A833-4B4A21079109}" type="presParOf" srcId="{97CEB97D-007A-4FA2-9389-4CB46854B3FA}" destId="{C79BD98B-077D-4A9F-8BFD-E719CAFFCCE7}" srcOrd="0" destOrd="0" presId="urn:microsoft.com/office/officeart/2008/layout/BendingPictureCaptionList"/>
    <dgm:cxn modelId="{D2C48F6E-F3AB-4A74-8FCD-53ED588832E9}" type="presParOf" srcId="{C79BD98B-077D-4A9F-8BFD-E719CAFFCCE7}" destId="{EDD9BE34-2CE1-4152-AD5D-96B0F216AB42}" srcOrd="0" destOrd="0" presId="urn:microsoft.com/office/officeart/2008/layout/BendingPictureCaptionList"/>
    <dgm:cxn modelId="{AEC8B2A3-C7A4-4369-8E61-B72522A8CB69}" type="presParOf" srcId="{C79BD98B-077D-4A9F-8BFD-E719CAFFCCE7}" destId="{9ABC17AB-8426-4B46-AD60-5E28B0C96EEC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D74E00-FA0A-41EC-83DF-031D25F0810F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3199456D-6AAE-4296-85FB-ED79AE2D83B2}">
      <dgm:prSet phldrT="[Testo]" custT="1"/>
      <dgm:spPr/>
      <dgm:t>
        <a:bodyPr/>
        <a:lstStyle/>
        <a:p>
          <a:r>
            <a:rPr lang="en-US" sz="1400" dirty="0"/>
            <a:t>Patients exhibit altered levels of orexigenic hormones that promote appetite and an excess of certain anorectic hormones that could lead to metabolic alterations associated with WR. Likewise, post-surgical dietary changes can be associated with developing an energy gap that favors excessive food consumption. In addition, post-MS patients tend to have maladaptive eating patterns capable of eliciting ingesting amounts of food similar to those before surgery. </a:t>
          </a:r>
          <a:endParaRPr lang="it-IT" sz="1400" dirty="0"/>
        </a:p>
      </dgm:t>
    </dgm:pt>
    <dgm:pt modelId="{282DB79A-B956-4AD3-9FA7-B0B6E6FF2AF5}" type="parTrans" cxnId="{53764EFD-EF5F-43C4-AC15-00581FD70E20}">
      <dgm:prSet/>
      <dgm:spPr/>
      <dgm:t>
        <a:bodyPr/>
        <a:lstStyle/>
        <a:p>
          <a:endParaRPr lang="it-IT"/>
        </a:p>
      </dgm:t>
    </dgm:pt>
    <dgm:pt modelId="{91BA4B3B-FE3C-4955-9F24-9C33CB455372}" type="sibTrans" cxnId="{53764EFD-EF5F-43C4-AC15-00581FD70E20}">
      <dgm:prSet/>
      <dgm:spPr/>
      <dgm:t>
        <a:bodyPr/>
        <a:lstStyle/>
        <a:p>
          <a:endParaRPr lang="it-IT"/>
        </a:p>
      </dgm:t>
    </dgm:pt>
    <dgm:pt modelId="{97CEB97D-007A-4FA2-9389-4CB46854B3FA}" type="pres">
      <dgm:prSet presAssocID="{94D74E00-FA0A-41EC-83DF-031D25F0810F}" presName="Name0" presStyleCnt="0">
        <dgm:presLayoutVars>
          <dgm:dir/>
          <dgm:resizeHandles val="exact"/>
        </dgm:presLayoutVars>
      </dgm:prSet>
      <dgm:spPr/>
    </dgm:pt>
    <dgm:pt modelId="{C79BD98B-077D-4A9F-8BFD-E719CAFFCCE7}" type="pres">
      <dgm:prSet presAssocID="{3199456D-6AAE-4296-85FB-ED79AE2D83B2}" presName="composite" presStyleCnt="0"/>
      <dgm:spPr/>
    </dgm:pt>
    <dgm:pt modelId="{EDD9BE34-2CE1-4152-AD5D-96B0F216AB42}" type="pres">
      <dgm:prSet presAssocID="{3199456D-6AAE-4296-85FB-ED79AE2D83B2}" presName="rect1" presStyleLbl="bgImgPlace1" presStyleIdx="0" presStyleCnt="1"/>
      <dgm:spPr>
        <a:blipFill dpi="0" rotWithShape="1">
          <a:blip xmlns:r="http://schemas.openxmlformats.org/officeDocument/2006/relationships" r:embed="rId1"/>
          <a:srcRect/>
          <a:stretch>
            <a:fillRect t="30337" b="30337"/>
          </a:stretch>
        </a:blipFill>
        <a:ln>
          <a:noFill/>
        </a:ln>
      </dgm:spPr>
    </dgm:pt>
    <dgm:pt modelId="{9ABC17AB-8426-4B46-AD60-5E28B0C96EEC}" type="pres">
      <dgm:prSet presAssocID="{3199456D-6AAE-4296-85FB-ED79AE2D83B2}" presName="wedgeRectCallout1" presStyleLbl="node1" presStyleIdx="0" presStyleCnt="1" custScaleX="123508" custScaleY="162491">
        <dgm:presLayoutVars>
          <dgm:bulletEnabled val="1"/>
        </dgm:presLayoutVars>
      </dgm:prSet>
      <dgm:spPr/>
    </dgm:pt>
  </dgm:ptLst>
  <dgm:cxnLst>
    <dgm:cxn modelId="{1D62484D-3483-4042-85E5-C2B032088D9F}" type="presOf" srcId="{94D74E00-FA0A-41EC-83DF-031D25F0810F}" destId="{97CEB97D-007A-4FA2-9389-4CB46854B3FA}" srcOrd="0" destOrd="0" presId="urn:microsoft.com/office/officeart/2008/layout/BendingPictureCaptionList"/>
    <dgm:cxn modelId="{3154DADD-9A25-4E4C-BE1E-082F78A07349}" type="presOf" srcId="{3199456D-6AAE-4296-85FB-ED79AE2D83B2}" destId="{9ABC17AB-8426-4B46-AD60-5E28B0C96EEC}" srcOrd="0" destOrd="0" presId="urn:microsoft.com/office/officeart/2008/layout/BendingPictureCaptionList"/>
    <dgm:cxn modelId="{53764EFD-EF5F-43C4-AC15-00581FD70E20}" srcId="{94D74E00-FA0A-41EC-83DF-031D25F0810F}" destId="{3199456D-6AAE-4296-85FB-ED79AE2D83B2}" srcOrd="0" destOrd="0" parTransId="{282DB79A-B956-4AD3-9FA7-B0B6E6FF2AF5}" sibTransId="{91BA4B3B-FE3C-4955-9F24-9C33CB455372}"/>
    <dgm:cxn modelId="{B3D3ABE0-734E-4F92-A833-4B4A21079109}" type="presParOf" srcId="{97CEB97D-007A-4FA2-9389-4CB46854B3FA}" destId="{C79BD98B-077D-4A9F-8BFD-E719CAFFCCE7}" srcOrd="0" destOrd="0" presId="urn:microsoft.com/office/officeart/2008/layout/BendingPictureCaptionList"/>
    <dgm:cxn modelId="{D2C48F6E-F3AB-4A74-8FCD-53ED588832E9}" type="presParOf" srcId="{C79BD98B-077D-4A9F-8BFD-E719CAFFCCE7}" destId="{EDD9BE34-2CE1-4152-AD5D-96B0F216AB42}" srcOrd="0" destOrd="0" presId="urn:microsoft.com/office/officeart/2008/layout/BendingPictureCaptionList"/>
    <dgm:cxn modelId="{AEC8B2A3-C7A4-4369-8E61-B72522A8CB69}" type="presParOf" srcId="{C79BD98B-077D-4A9F-8BFD-E719CAFFCCE7}" destId="{9ABC17AB-8426-4B46-AD60-5E28B0C96EEC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4D74E00-FA0A-41EC-83DF-031D25F0810F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3199456D-6AAE-4296-85FB-ED79AE2D83B2}">
      <dgm:prSet phldrT="[Testo]"/>
      <dgm:spPr/>
      <dgm:t>
        <a:bodyPr/>
        <a:lstStyle/>
        <a:p>
          <a:r>
            <a:rPr lang="en-US" b="0" i="0" u="none" strike="noStrike" baseline="0" dirty="0">
              <a:latin typeface="GuardianTextEgypGR-Regular"/>
            </a:rPr>
            <a:t>Between years 3 and 7 following RYGB, there was a </a:t>
          </a:r>
          <a:r>
            <a:rPr lang="en-US" b="1" i="0" u="none" strike="noStrike" baseline="0" dirty="0">
              <a:latin typeface="GuardianTextEgypGR-Regular"/>
            </a:rPr>
            <a:t>mean regain of 3.9% </a:t>
          </a:r>
          <a:r>
            <a:rPr lang="en-US" b="0" i="0" u="none" strike="noStrike" baseline="0" dirty="0">
              <a:latin typeface="GuardianTextEgypGR-Regular"/>
            </a:rPr>
            <a:t>(95% CI, 3.4-4.4) of baseline weight</a:t>
          </a:r>
          <a:r>
            <a:rPr lang="en-US" i="0" dirty="0"/>
            <a:t>.</a:t>
          </a:r>
          <a:endParaRPr lang="it-IT" i="0" dirty="0"/>
        </a:p>
      </dgm:t>
    </dgm:pt>
    <dgm:pt modelId="{282DB79A-B956-4AD3-9FA7-B0B6E6FF2AF5}" type="parTrans" cxnId="{53764EFD-EF5F-43C4-AC15-00581FD70E20}">
      <dgm:prSet/>
      <dgm:spPr/>
      <dgm:t>
        <a:bodyPr/>
        <a:lstStyle/>
        <a:p>
          <a:endParaRPr lang="it-IT"/>
        </a:p>
      </dgm:t>
    </dgm:pt>
    <dgm:pt modelId="{91BA4B3B-FE3C-4955-9F24-9C33CB455372}" type="sibTrans" cxnId="{53764EFD-EF5F-43C4-AC15-00581FD70E20}">
      <dgm:prSet/>
      <dgm:spPr/>
      <dgm:t>
        <a:bodyPr/>
        <a:lstStyle/>
        <a:p>
          <a:endParaRPr lang="it-IT"/>
        </a:p>
      </dgm:t>
    </dgm:pt>
    <dgm:pt modelId="{97CEB97D-007A-4FA2-9389-4CB46854B3FA}" type="pres">
      <dgm:prSet presAssocID="{94D74E00-FA0A-41EC-83DF-031D25F0810F}" presName="Name0" presStyleCnt="0">
        <dgm:presLayoutVars>
          <dgm:dir/>
          <dgm:resizeHandles val="exact"/>
        </dgm:presLayoutVars>
      </dgm:prSet>
      <dgm:spPr/>
    </dgm:pt>
    <dgm:pt modelId="{C79BD98B-077D-4A9F-8BFD-E719CAFFCCE7}" type="pres">
      <dgm:prSet presAssocID="{3199456D-6AAE-4296-85FB-ED79AE2D83B2}" presName="composite" presStyleCnt="0"/>
      <dgm:spPr/>
    </dgm:pt>
    <dgm:pt modelId="{EDD9BE34-2CE1-4152-AD5D-96B0F216AB42}" type="pres">
      <dgm:prSet presAssocID="{3199456D-6AAE-4296-85FB-ED79AE2D83B2}" presName="rect1" presStyleLbl="bgImgPlace1" presStyleIdx="0" presStyleCnt="1" custScaleX="128316" custScaleY="122883" custLinFactNeighborX="308"/>
      <dgm:spPr>
        <a:blipFill dpi="0" rotWithShape="1">
          <a:blip xmlns:r="http://schemas.openxmlformats.org/officeDocument/2006/relationships" r:embed="rId1"/>
          <a:srcRect/>
          <a:stretch>
            <a:fillRect t="35871" b="35871"/>
          </a:stretch>
        </a:blipFill>
        <a:ln>
          <a:noFill/>
        </a:ln>
      </dgm:spPr>
    </dgm:pt>
    <dgm:pt modelId="{9ABC17AB-8426-4B46-AD60-5E28B0C96EEC}" type="pres">
      <dgm:prSet presAssocID="{3199456D-6AAE-4296-85FB-ED79AE2D83B2}" presName="wedgeRectCallout1" presStyleLbl="node1" presStyleIdx="0" presStyleCnt="1" custScaleX="101174" custScaleY="86369">
        <dgm:presLayoutVars>
          <dgm:bulletEnabled val="1"/>
        </dgm:presLayoutVars>
      </dgm:prSet>
      <dgm:spPr/>
    </dgm:pt>
  </dgm:ptLst>
  <dgm:cxnLst>
    <dgm:cxn modelId="{1D62484D-3483-4042-85E5-C2B032088D9F}" type="presOf" srcId="{94D74E00-FA0A-41EC-83DF-031D25F0810F}" destId="{97CEB97D-007A-4FA2-9389-4CB46854B3FA}" srcOrd="0" destOrd="0" presId="urn:microsoft.com/office/officeart/2008/layout/BendingPictureCaptionList"/>
    <dgm:cxn modelId="{3154DADD-9A25-4E4C-BE1E-082F78A07349}" type="presOf" srcId="{3199456D-6AAE-4296-85FB-ED79AE2D83B2}" destId="{9ABC17AB-8426-4B46-AD60-5E28B0C96EEC}" srcOrd="0" destOrd="0" presId="urn:microsoft.com/office/officeart/2008/layout/BendingPictureCaptionList"/>
    <dgm:cxn modelId="{53764EFD-EF5F-43C4-AC15-00581FD70E20}" srcId="{94D74E00-FA0A-41EC-83DF-031D25F0810F}" destId="{3199456D-6AAE-4296-85FB-ED79AE2D83B2}" srcOrd="0" destOrd="0" parTransId="{282DB79A-B956-4AD3-9FA7-B0B6E6FF2AF5}" sibTransId="{91BA4B3B-FE3C-4955-9F24-9C33CB455372}"/>
    <dgm:cxn modelId="{B3D3ABE0-734E-4F92-A833-4B4A21079109}" type="presParOf" srcId="{97CEB97D-007A-4FA2-9389-4CB46854B3FA}" destId="{C79BD98B-077D-4A9F-8BFD-E719CAFFCCE7}" srcOrd="0" destOrd="0" presId="urn:microsoft.com/office/officeart/2008/layout/BendingPictureCaptionList"/>
    <dgm:cxn modelId="{D2C48F6E-F3AB-4A74-8FCD-53ED588832E9}" type="presParOf" srcId="{C79BD98B-077D-4A9F-8BFD-E719CAFFCCE7}" destId="{EDD9BE34-2CE1-4152-AD5D-96B0F216AB42}" srcOrd="0" destOrd="0" presId="urn:microsoft.com/office/officeart/2008/layout/BendingPictureCaptionList"/>
    <dgm:cxn modelId="{AEC8B2A3-C7A4-4369-8E61-B72522A8CB69}" type="presParOf" srcId="{C79BD98B-077D-4A9F-8BFD-E719CAFFCCE7}" destId="{9ABC17AB-8426-4B46-AD60-5E28B0C96EEC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4D74E00-FA0A-41EC-83DF-031D25F0810F}" type="doc">
      <dgm:prSet loTypeId="urn:microsoft.com/office/officeart/2008/layout/BendingPictureCaptionList" loCatId="pictur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it-IT"/>
        </a:p>
      </dgm:t>
    </dgm:pt>
    <dgm:pt modelId="{3199456D-6AAE-4296-85FB-ED79AE2D83B2}">
      <dgm:prSet phldrT="[Testo]" custT="1"/>
      <dgm:spPr/>
      <dgm:t>
        <a:bodyPr/>
        <a:lstStyle/>
        <a:p>
          <a:pPr algn="ctr"/>
          <a:r>
            <a:rPr lang="en-US" sz="1050" b="0" i="0" u="none" strike="noStrike" baseline="0" dirty="0">
              <a:latin typeface="STIX-Regular"/>
            </a:rPr>
            <a:t>Roux-Y gastric </a:t>
          </a:r>
          <a:r>
            <a:rPr lang="it-IT" sz="1050" b="0" i="0" u="none" strike="noStrike" baseline="0" dirty="0">
              <a:latin typeface="STIX-Regular"/>
            </a:rPr>
            <a:t>bypass (RYGB) (94.3%), One </a:t>
          </a:r>
          <a:r>
            <a:rPr lang="it-IT" sz="1050" b="0" i="0" u="none" strike="noStrike" baseline="0" dirty="0" err="1">
              <a:latin typeface="STIX-Regular"/>
            </a:rPr>
            <a:t>anastomosis</a:t>
          </a:r>
          <a:r>
            <a:rPr lang="it-IT" sz="1050" b="0" i="0" u="none" strike="noStrike" baseline="0" dirty="0">
              <a:latin typeface="STIX-Regular"/>
            </a:rPr>
            <a:t> </a:t>
          </a:r>
          <a:r>
            <a:rPr lang="it-IT" sz="1050" b="0" i="0" u="none" strike="noStrike" baseline="0" dirty="0" err="1">
              <a:latin typeface="STIX-Regular"/>
            </a:rPr>
            <a:t>gastric</a:t>
          </a:r>
          <a:r>
            <a:rPr lang="it-IT" sz="1050" b="0" i="0" u="none" strike="noStrike" baseline="0" dirty="0">
              <a:latin typeface="STIX-Regular"/>
            </a:rPr>
            <a:t> bypass (OAGB) (82.8%), and single </a:t>
          </a:r>
          <a:r>
            <a:rPr lang="it-IT" sz="1050" b="0" i="0" u="none" strike="noStrike" baseline="0" dirty="0" err="1">
              <a:latin typeface="STIX-Regular"/>
            </a:rPr>
            <a:t>anastomosis</a:t>
          </a:r>
          <a:r>
            <a:rPr lang="it-IT" sz="1050" b="0" i="0" u="none" strike="noStrike" baseline="0" dirty="0">
              <a:latin typeface="STIX-Regular"/>
            </a:rPr>
            <a:t> duodeno-</a:t>
          </a:r>
          <a:r>
            <a:rPr lang="it-IT" sz="1050" b="0" i="0" u="none" strike="noStrike" baseline="0" dirty="0" err="1">
              <a:latin typeface="STIX-Regular"/>
            </a:rPr>
            <a:t>ileal</a:t>
          </a:r>
          <a:r>
            <a:rPr lang="it-IT" sz="1050" b="0" i="0" u="none" strike="noStrike" baseline="0" dirty="0">
              <a:latin typeface="STIX-Regular"/>
            </a:rPr>
            <a:t> bypass </a:t>
          </a:r>
          <a:r>
            <a:rPr lang="en-US" sz="1050" b="0" i="0" u="none" strike="noStrike" baseline="0" dirty="0">
              <a:latin typeface="STIX-Regular"/>
            </a:rPr>
            <a:t>with sleeve gastrectomy (SADI-S) (71.4%) were acceptable RBS options after gastric banding (84.3%).</a:t>
          </a:r>
        </a:p>
        <a:p>
          <a:pPr algn="ctr"/>
          <a:r>
            <a:rPr lang="en-US" sz="1050" b="0" i="0" u="none" strike="noStrike" baseline="0" dirty="0">
              <a:latin typeface="STIX-Regular"/>
            </a:rPr>
            <a:t>OAGB (84.3%), </a:t>
          </a:r>
          <a:r>
            <a:rPr lang="en-US" sz="1050" b="0" i="0" u="none" strike="noStrike" baseline="0" dirty="0" err="1">
              <a:latin typeface="STIX-Regular"/>
            </a:rPr>
            <a:t>bilio</a:t>
          </a:r>
          <a:r>
            <a:rPr lang="en-US" sz="1050" b="0" i="0" u="none" strike="noStrike" baseline="0" dirty="0">
              <a:latin typeface="STIX-Regular"/>
            </a:rPr>
            <a:t>-pancreatic diversion/duodenal switch (BPD/DS) (81.4%), and SADI-S (88.5%) were agreed as RBS options after sleeve gastrectomy. </a:t>
          </a:r>
        </a:p>
        <a:p>
          <a:pPr algn="ctr"/>
          <a:r>
            <a:rPr lang="en-US" sz="1050" b="0" i="0" u="none" strike="noStrike" baseline="0" dirty="0">
              <a:latin typeface="STIX-Regular"/>
            </a:rPr>
            <a:t>Lengthening of </a:t>
          </a:r>
          <a:r>
            <a:rPr lang="en-US" sz="1050" b="0" i="0" u="none" strike="noStrike" baseline="0" dirty="0" err="1">
              <a:latin typeface="STIX-Regular"/>
            </a:rPr>
            <a:t>bilio</a:t>
          </a:r>
          <a:r>
            <a:rPr lang="en-US" sz="1050" b="0" i="0" u="none" strike="noStrike" baseline="0" dirty="0">
              <a:latin typeface="STIX-Regular"/>
            </a:rPr>
            <a:t>-pancreatic limb was the only consensus RBS option after RYGB (94.3%) and </a:t>
          </a:r>
          <a:r>
            <a:rPr lang="it-IT" sz="1050" b="0" i="0" u="none" strike="noStrike" baseline="0" dirty="0">
              <a:latin typeface="STIX-Regular"/>
            </a:rPr>
            <a:t>OAGB (72.8%).</a:t>
          </a:r>
          <a:endParaRPr lang="it-IT" sz="1050" i="1" dirty="0"/>
        </a:p>
      </dgm:t>
    </dgm:pt>
    <dgm:pt modelId="{282DB79A-B956-4AD3-9FA7-B0B6E6FF2AF5}" type="parTrans" cxnId="{53764EFD-EF5F-43C4-AC15-00581FD70E20}">
      <dgm:prSet/>
      <dgm:spPr/>
      <dgm:t>
        <a:bodyPr/>
        <a:lstStyle/>
        <a:p>
          <a:endParaRPr lang="it-IT"/>
        </a:p>
      </dgm:t>
    </dgm:pt>
    <dgm:pt modelId="{91BA4B3B-FE3C-4955-9F24-9C33CB455372}" type="sibTrans" cxnId="{53764EFD-EF5F-43C4-AC15-00581FD70E20}">
      <dgm:prSet/>
      <dgm:spPr/>
      <dgm:t>
        <a:bodyPr/>
        <a:lstStyle/>
        <a:p>
          <a:endParaRPr lang="it-IT"/>
        </a:p>
      </dgm:t>
    </dgm:pt>
    <dgm:pt modelId="{97CEB97D-007A-4FA2-9389-4CB46854B3FA}" type="pres">
      <dgm:prSet presAssocID="{94D74E00-FA0A-41EC-83DF-031D25F0810F}" presName="Name0" presStyleCnt="0">
        <dgm:presLayoutVars>
          <dgm:dir/>
          <dgm:resizeHandles val="exact"/>
        </dgm:presLayoutVars>
      </dgm:prSet>
      <dgm:spPr/>
    </dgm:pt>
    <dgm:pt modelId="{C79BD98B-077D-4A9F-8BFD-E719CAFFCCE7}" type="pres">
      <dgm:prSet presAssocID="{3199456D-6AAE-4296-85FB-ED79AE2D83B2}" presName="composite" presStyleCnt="0"/>
      <dgm:spPr/>
    </dgm:pt>
    <dgm:pt modelId="{EDD9BE34-2CE1-4152-AD5D-96B0F216AB42}" type="pres">
      <dgm:prSet presAssocID="{3199456D-6AAE-4296-85FB-ED79AE2D83B2}" presName="rect1" presStyleLbl="bgImgPlace1" presStyleIdx="0" presStyleCnt="1" custScaleX="117420" custScaleY="100297" custLinFactNeighborX="-1178" custLinFactNeighborY="-5362"/>
      <dgm:spPr>
        <a:blipFill dpi="0" rotWithShape="1">
          <a:blip xmlns:r="http://schemas.openxmlformats.org/officeDocument/2006/relationships" r:embed="rId1"/>
          <a:srcRect/>
          <a:stretch>
            <a:fillRect t="23686" b="23686"/>
          </a:stretch>
        </a:blipFill>
        <a:ln>
          <a:noFill/>
        </a:ln>
      </dgm:spPr>
    </dgm:pt>
    <dgm:pt modelId="{9ABC17AB-8426-4B46-AD60-5E28B0C96EEC}" type="pres">
      <dgm:prSet presAssocID="{3199456D-6AAE-4296-85FB-ED79AE2D83B2}" presName="wedgeRectCallout1" presStyleLbl="node1" presStyleIdx="0" presStyleCnt="1" custScaleX="137963" custScaleY="135399">
        <dgm:presLayoutVars>
          <dgm:bulletEnabled val="1"/>
        </dgm:presLayoutVars>
      </dgm:prSet>
      <dgm:spPr/>
    </dgm:pt>
  </dgm:ptLst>
  <dgm:cxnLst>
    <dgm:cxn modelId="{1D62484D-3483-4042-85E5-C2B032088D9F}" type="presOf" srcId="{94D74E00-FA0A-41EC-83DF-031D25F0810F}" destId="{97CEB97D-007A-4FA2-9389-4CB46854B3FA}" srcOrd="0" destOrd="0" presId="urn:microsoft.com/office/officeart/2008/layout/BendingPictureCaptionList"/>
    <dgm:cxn modelId="{3154DADD-9A25-4E4C-BE1E-082F78A07349}" type="presOf" srcId="{3199456D-6AAE-4296-85FB-ED79AE2D83B2}" destId="{9ABC17AB-8426-4B46-AD60-5E28B0C96EEC}" srcOrd="0" destOrd="0" presId="urn:microsoft.com/office/officeart/2008/layout/BendingPictureCaptionList"/>
    <dgm:cxn modelId="{53764EFD-EF5F-43C4-AC15-00581FD70E20}" srcId="{94D74E00-FA0A-41EC-83DF-031D25F0810F}" destId="{3199456D-6AAE-4296-85FB-ED79AE2D83B2}" srcOrd="0" destOrd="0" parTransId="{282DB79A-B956-4AD3-9FA7-B0B6E6FF2AF5}" sibTransId="{91BA4B3B-FE3C-4955-9F24-9C33CB455372}"/>
    <dgm:cxn modelId="{B3D3ABE0-734E-4F92-A833-4B4A21079109}" type="presParOf" srcId="{97CEB97D-007A-4FA2-9389-4CB46854B3FA}" destId="{C79BD98B-077D-4A9F-8BFD-E719CAFFCCE7}" srcOrd="0" destOrd="0" presId="urn:microsoft.com/office/officeart/2008/layout/BendingPictureCaptionList"/>
    <dgm:cxn modelId="{D2C48F6E-F3AB-4A74-8FCD-53ED588832E9}" type="presParOf" srcId="{C79BD98B-077D-4A9F-8BFD-E719CAFFCCE7}" destId="{EDD9BE34-2CE1-4152-AD5D-96B0F216AB42}" srcOrd="0" destOrd="0" presId="urn:microsoft.com/office/officeart/2008/layout/BendingPictureCaptionList"/>
    <dgm:cxn modelId="{AEC8B2A3-C7A4-4369-8E61-B72522A8CB69}" type="presParOf" srcId="{C79BD98B-077D-4A9F-8BFD-E719CAFFCCE7}" destId="{9ABC17AB-8426-4B46-AD60-5E28B0C96EEC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482C926-AB9B-4BE3-ABFD-F8D47FEDAE11}" type="doc">
      <dgm:prSet loTypeId="urn:microsoft.com/office/officeart/2008/layout/AlternatingHexagons" loCatId="list" qsTypeId="urn:microsoft.com/office/officeart/2005/8/quickstyle/simple4" qsCatId="simple" csTypeId="urn:microsoft.com/office/officeart/2005/8/colors/accent1_2" csCatId="accent1" phldr="1"/>
      <dgm:spPr/>
    </dgm:pt>
    <dgm:pt modelId="{8083AD96-C529-4049-8BF8-C8984DF8B1FA}">
      <dgm:prSet phldrT="[Testo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it-IT" sz="1600" b="1" dirty="0" err="1"/>
            <a:t>Surgical</a:t>
          </a:r>
          <a:r>
            <a:rPr lang="it-IT" sz="1600" b="1" dirty="0"/>
            <a:t> </a:t>
          </a:r>
          <a:r>
            <a:rPr lang="it-IT" sz="1600" b="1" dirty="0" err="1"/>
            <a:t>intervention</a:t>
          </a:r>
          <a:endParaRPr lang="it-IT" sz="1600" b="1" dirty="0"/>
        </a:p>
      </dgm:t>
    </dgm:pt>
    <dgm:pt modelId="{9F0E55AA-40BA-4A21-AA45-DE0420B9F85A}" type="parTrans" cxnId="{4D3293DA-FBB7-4E3D-BBFB-B66D69263804}">
      <dgm:prSet/>
      <dgm:spPr/>
      <dgm:t>
        <a:bodyPr/>
        <a:lstStyle/>
        <a:p>
          <a:endParaRPr lang="it-IT"/>
        </a:p>
      </dgm:t>
    </dgm:pt>
    <dgm:pt modelId="{3C686E6E-6BB0-496B-B5C9-6E93D3BC86B3}" type="sibTrans" cxnId="{4D3293DA-FBB7-4E3D-BBFB-B66D69263804}">
      <dgm:prSet/>
      <dgm:spPr>
        <a:blipFill rotWithShape="0">
          <a:blip xmlns:r="http://schemas.openxmlformats.org/officeDocument/2006/relationships" r:embed="rId1"/>
          <a:srcRect/>
          <a:stretch>
            <a:fillRect l="-7000" r="-7000"/>
          </a:stretch>
        </a:blipFill>
      </dgm:spPr>
      <dgm:t>
        <a:bodyPr/>
        <a:lstStyle/>
        <a:p>
          <a:endParaRPr lang="it-IT"/>
        </a:p>
      </dgm:t>
    </dgm:pt>
    <dgm:pt modelId="{AA70C642-DD72-4C1E-BFCF-1630A89B101D}" type="pres">
      <dgm:prSet presAssocID="{9482C926-AB9B-4BE3-ABFD-F8D47FEDAE11}" presName="Name0" presStyleCnt="0">
        <dgm:presLayoutVars>
          <dgm:chMax/>
          <dgm:chPref/>
          <dgm:dir/>
          <dgm:animLvl val="lvl"/>
        </dgm:presLayoutVars>
      </dgm:prSet>
      <dgm:spPr/>
    </dgm:pt>
    <dgm:pt modelId="{6F3EEF0C-5424-484D-AD04-A2556765A306}" type="pres">
      <dgm:prSet presAssocID="{8083AD96-C529-4049-8BF8-C8984DF8B1FA}" presName="composite" presStyleCnt="0"/>
      <dgm:spPr/>
    </dgm:pt>
    <dgm:pt modelId="{DD4006FF-2BF6-49DB-835E-8469DC6888EA}" type="pres">
      <dgm:prSet presAssocID="{8083AD96-C529-4049-8BF8-C8984DF8B1FA}" presName="Parent1" presStyleLbl="node1" presStyleIdx="0" presStyleCnt="2">
        <dgm:presLayoutVars>
          <dgm:chMax val="1"/>
          <dgm:chPref val="1"/>
          <dgm:bulletEnabled val="1"/>
        </dgm:presLayoutVars>
      </dgm:prSet>
      <dgm:spPr/>
    </dgm:pt>
    <dgm:pt modelId="{84A7C906-779B-4EF8-B54D-E8FCBBC6D724}" type="pres">
      <dgm:prSet presAssocID="{8083AD96-C529-4049-8BF8-C8984DF8B1FA}" presName="Childtext1" presStyleLbl="revTx" presStyleIdx="0" presStyleCnt="1">
        <dgm:presLayoutVars>
          <dgm:chMax val="0"/>
          <dgm:chPref val="0"/>
          <dgm:bulletEnabled val="1"/>
        </dgm:presLayoutVars>
      </dgm:prSet>
      <dgm:spPr/>
    </dgm:pt>
    <dgm:pt modelId="{E9CE246E-C011-4C02-801F-D92125388876}" type="pres">
      <dgm:prSet presAssocID="{8083AD96-C529-4049-8BF8-C8984DF8B1FA}" presName="BalanceSpacing" presStyleCnt="0"/>
      <dgm:spPr/>
    </dgm:pt>
    <dgm:pt modelId="{66256234-7449-49A9-876D-75C7D63CF8A0}" type="pres">
      <dgm:prSet presAssocID="{8083AD96-C529-4049-8BF8-C8984DF8B1FA}" presName="BalanceSpacing1" presStyleCnt="0"/>
      <dgm:spPr/>
    </dgm:pt>
    <dgm:pt modelId="{32CD90D5-E610-47D6-BAA0-46F4BDF344A3}" type="pres">
      <dgm:prSet presAssocID="{3C686E6E-6BB0-496B-B5C9-6E93D3BC86B3}" presName="Accent1Text" presStyleLbl="node1" presStyleIdx="1" presStyleCnt="2" custLinFactNeighborY="0"/>
      <dgm:spPr/>
    </dgm:pt>
  </dgm:ptLst>
  <dgm:cxnLst>
    <dgm:cxn modelId="{12DF0600-3A1E-4557-B0D0-84318525D43B}" type="presOf" srcId="{9482C926-AB9B-4BE3-ABFD-F8D47FEDAE11}" destId="{AA70C642-DD72-4C1E-BFCF-1630A89B101D}" srcOrd="0" destOrd="0" presId="urn:microsoft.com/office/officeart/2008/layout/AlternatingHexagons"/>
    <dgm:cxn modelId="{94411866-F07E-4AEE-B904-17A1EBF5DB19}" type="presOf" srcId="{3C686E6E-6BB0-496B-B5C9-6E93D3BC86B3}" destId="{32CD90D5-E610-47D6-BAA0-46F4BDF344A3}" srcOrd="0" destOrd="0" presId="urn:microsoft.com/office/officeart/2008/layout/AlternatingHexagons"/>
    <dgm:cxn modelId="{4D3293DA-FBB7-4E3D-BBFB-B66D69263804}" srcId="{9482C926-AB9B-4BE3-ABFD-F8D47FEDAE11}" destId="{8083AD96-C529-4049-8BF8-C8984DF8B1FA}" srcOrd="0" destOrd="0" parTransId="{9F0E55AA-40BA-4A21-AA45-DE0420B9F85A}" sibTransId="{3C686E6E-6BB0-496B-B5C9-6E93D3BC86B3}"/>
    <dgm:cxn modelId="{8462ECEA-8218-40C2-BBB3-F11D8B43B271}" type="presOf" srcId="{8083AD96-C529-4049-8BF8-C8984DF8B1FA}" destId="{DD4006FF-2BF6-49DB-835E-8469DC6888EA}" srcOrd="0" destOrd="0" presId="urn:microsoft.com/office/officeart/2008/layout/AlternatingHexagons"/>
    <dgm:cxn modelId="{E690D6F3-2551-464C-B202-0E95F5BF0A05}" type="presParOf" srcId="{AA70C642-DD72-4C1E-BFCF-1630A89B101D}" destId="{6F3EEF0C-5424-484D-AD04-A2556765A306}" srcOrd="0" destOrd="0" presId="urn:microsoft.com/office/officeart/2008/layout/AlternatingHexagons"/>
    <dgm:cxn modelId="{2BC3B76E-7AEA-432F-ABBA-3AECEAB390E1}" type="presParOf" srcId="{6F3EEF0C-5424-484D-AD04-A2556765A306}" destId="{DD4006FF-2BF6-49DB-835E-8469DC6888EA}" srcOrd="0" destOrd="0" presId="urn:microsoft.com/office/officeart/2008/layout/AlternatingHexagons"/>
    <dgm:cxn modelId="{25B69C30-2F0A-4F34-A690-751CB274DB40}" type="presParOf" srcId="{6F3EEF0C-5424-484D-AD04-A2556765A306}" destId="{84A7C906-779B-4EF8-B54D-E8FCBBC6D724}" srcOrd="1" destOrd="0" presId="urn:microsoft.com/office/officeart/2008/layout/AlternatingHexagons"/>
    <dgm:cxn modelId="{AAADAF32-E292-4450-ACBF-72826DFA93BA}" type="presParOf" srcId="{6F3EEF0C-5424-484D-AD04-A2556765A306}" destId="{E9CE246E-C011-4C02-801F-D92125388876}" srcOrd="2" destOrd="0" presId="urn:microsoft.com/office/officeart/2008/layout/AlternatingHexagons"/>
    <dgm:cxn modelId="{9010EA5B-ABC0-4CD9-950A-C7C2B35A7E4D}" type="presParOf" srcId="{6F3EEF0C-5424-484D-AD04-A2556765A306}" destId="{66256234-7449-49A9-876D-75C7D63CF8A0}" srcOrd="3" destOrd="0" presId="urn:microsoft.com/office/officeart/2008/layout/AlternatingHexagons"/>
    <dgm:cxn modelId="{A3506CAC-7AEB-4BB3-8A85-E641607BC179}" type="presParOf" srcId="{6F3EEF0C-5424-484D-AD04-A2556765A306}" destId="{32CD90D5-E610-47D6-BAA0-46F4BDF344A3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C19E7F-8E67-45CC-873F-ADF1DCCA8885}">
      <dsp:nvSpPr>
        <dsp:cNvPr id="0" name=""/>
        <dsp:cNvSpPr/>
      </dsp:nvSpPr>
      <dsp:spPr>
        <a:xfrm>
          <a:off x="3057427" y="1360255"/>
          <a:ext cx="1077429" cy="909054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shade val="8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shade val="8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OBESITA’</a:t>
          </a:r>
        </a:p>
      </dsp:txBody>
      <dsp:txXfrm>
        <a:off x="3215213" y="1493383"/>
        <a:ext cx="761857" cy="642798"/>
      </dsp:txXfrm>
    </dsp:sp>
    <dsp:sp modelId="{C8E0E935-8F70-43DD-9FF3-FCE2B7CCE2AA}">
      <dsp:nvSpPr>
        <dsp:cNvPr id="0" name=""/>
        <dsp:cNvSpPr/>
      </dsp:nvSpPr>
      <dsp:spPr>
        <a:xfrm rot="16139682">
          <a:off x="3427831" y="907439"/>
          <a:ext cx="310693" cy="3371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shade val="9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shade val="9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9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kern="1200"/>
        </a:p>
      </dsp:txBody>
      <dsp:txXfrm rot="10800000">
        <a:off x="3475253" y="1021474"/>
        <a:ext cx="217485" cy="202315"/>
      </dsp:txXfrm>
    </dsp:sp>
    <dsp:sp modelId="{F825FA26-AB6F-4B93-843C-BDDCCCAE0743}">
      <dsp:nvSpPr>
        <dsp:cNvPr id="0" name=""/>
        <dsp:cNvSpPr/>
      </dsp:nvSpPr>
      <dsp:spPr>
        <a:xfrm>
          <a:off x="2798654" y="69094"/>
          <a:ext cx="1546081" cy="705096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shade val="8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shade val="8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4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MORTALITA’</a:t>
          </a:r>
        </a:p>
      </dsp:txBody>
      <dsp:txXfrm>
        <a:off x="3025072" y="172353"/>
        <a:ext cx="1093245" cy="498578"/>
      </dsp:txXfrm>
    </dsp:sp>
    <dsp:sp modelId="{83773529-0516-4191-B7FF-C3D1885E7EF8}">
      <dsp:nvSpPr>
        <dsp:cNvPr id="0" name=""/>
        <dsp:cNvSpPr/>
      </dsp:nvSpPr>
      <dsp:spPr>
        <a:xfrm>
          <a:off x="4217286" y="1646186"/>
          <a:ext cx="198581" cy="3371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80287"/>
                <a:satOff val="-246"/>
                <a:lumOff val="6427"/>
                <a:alphaOff val="0"/>
                <a:shade val="85000"/>
                <a:satMod val="130000"/>
              </a:schemeClr>
            </a:gs>
            <a:gs pos="34000">
              <a:schemeClr val="accent2">
                <a:shade val="90000"/>
                <a:hueOff val="80287"/>
                <a:satOff val="-246"/>
                <a:lumOff val="6427"/>
                <a:alphaOff val="0"/>
                <a:shade val="87000"/>
                <a:satMod val="125000"/>
              </a:schemeClr>
            </a:gs>
            <a:gs pos="70000">
              <a:schemeClr val="accent2">
                <a:shade val="90000"/>
                <a:hueOff val="80287"/>
                <a:satOff val="-246"/>
                <a:lumOff val="6427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90000"/>
                <a:hueOff val="80287"/>
                <a:satOff val="-246"/>
                <a:lumOff val="6427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kern="1200"/>
        </a:p>
      </dsp:txBody>
      <dsp:txXfrm>
        <a:off x="4217286" y="1713624"/>
        <a:ext cx="139007" cy="202315"/>
      </dsp:txXfrm>
    </dsp:sp>
    <dsp:sp modelId="{578DD4B2-977E-4E79-B06B-5C23F798EDDF}">
      <dsp:nvSpPr>
        <dsp:cNvPr id="0" name=""/>
        <dsp:cNvSpPr/>
      </dsp:nvSpPr>
      <dsp:spPr>
        <a:xfrm>
          <a:off x="4509538" y="1414952"/>
          <a:ext cx="1570052" cy="79965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80316"/>
                <a:satOff val="1558"/>
                <a:lumOff val="7431"/>
                <a:alphaOff val="0"/>
                <a:shade val="85000"/>
                <a:satMod val="130000"/>
              </a:schemeClr>
            </a:gs>
            <a:gs pos="34000">
              <a:schemeClr val="accent2">
                <a:shade val="80000"/>
                <a:hueOff val="80316"/>
                <a:satOff val="1558"/>
                <a:lumOff val="7431"/>
                <a:alphaOff val="0"/>
                <a:shade val="87000"/>
                <a:satMod val="125000"/>
              </a:schemeClr>
            </a:gs>
            <a:gs pos="70000">
              <a:schemeClr val="accent2">
                <a:shade val="80000"/>
                <a:hueOff val="80316"/>
                <a:satOff val="1558"/>
                <a:lumOff val="743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80000"/>
                <a:hueOff val="80316"/>
                <a:satOff val="1558"/>
                <a:lumOff val="743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chemeClr val="bg1"/>
              </a:solidFill>
            </a:rPr>
            <a:t>PATOLOGIE ASSOCIATE</a:t>
          </a:r>
        </a:p>
      </dsp:txBody>
      <dsp:txXfrm>
        <a:off x="4739467" y="1532059"/>
        <a:ext cx="1110194" cy="565445"/>
      </dsp:txXfrm>
    </dsp:sp>
    <dsp:sp modelId="{D5B4309C-1D77-4507-9A40-B5063D9E9F6B}">
      <dsp:nvSpPr>
        <dsp:cNvPr id="0" name=""/>
        <dsp:cNvSpPr/>
      </dsp:nvSpPr>
      <dsp:spPr>
        <a:xfrm rot="5445657">
          <a:off x="3471275" y="2312987"/>
          <a:ext cx="232020" cy="3371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160575"/>
                <a:satOff val="-491"/>
                <a:lumOff val="12853"/>
                <a:alphaOff val="0"/>
                <a:shade val="85000"/>
                <a:satMod val="130000"/>
              </a:schemeClr>
            </a:gs>
            <a:gs pos="34000">
              <a:schemeClr val="accent2">
                <a:shade val="90000"/>
                <a:hueOff val="160575"/>
                <a:satOff val="-491"/>
                <a:lumOff val="12853"/>
                <a:alphaOff val="0"/>
                <a:shade val="87000"/>
                <a:satMod val="125000"/>
              </a:schemeClr>
            </a:gs>
            <a:gs pos="70000">
              <a:schemeClr val="accent2">
                <a:shade val="90000"/>
                <a:hueOff val="160575"/>
                <a:satOff val="-491"/>
                <a:lumOff val="12853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90000"/>
                <a:hueOff val="160575"/>
                <a:satOff val="-491"/>
                <a:lumOff val="12853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kern="1200"/>
        </a:p>
      </dsp:txBody>
      <dsp:txXfrm rot="10800000">
        <a:off x="3506540" y="2345625"/>
        <a:ext cx="162414" cy="202315"/>
      </dsp:txXfrm>
    </dsp:sp>
    <dsp:sp modelId="{278DAC3E-89EA-4456-AE5B-93233D45B300}">
      <dsp:nvSpPr>
        <dsp:cNvPr id="0" name=""/>
        <dsp:cNvSpPr/>
      </dsp:nvSpPr>
      <dsp:spPr>
        <a:xfrm>
          <a:off x="2886795" y="2706994"/>
          <a:ext cx="1381820" cy="99173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160633"/>
                <a:satOff val="3115"/>
                <a:lumOff val="14861"/>
                <a:alphaOff val="0"/>
                <a:shade val="85000"/>
                <a:satMod val="130000"/>
              </a:schemeClr>
            </a:gs>
            <a:gs pos="34000">
              <a:schemeClr val="accent2">
                <a:shade val="80000"/>
                <a:hueOff val="160633"/>
                <a:satOff val="3115"/>
                <a:lumOff val="14861"/>
                <a:alphaOff val="0"/>
                <a:shade val="87000"/>
                <a:satMod val="125000"/>
              </a:schemeClr>
            </a:gs>
            <a:gs pos="70000">
              <a:schemeClr val="accent2">
                <a:shade val="80000"/>
                <a:hueOff val="160633"/>
                <a:satOff val="3115"/>
                <a:lumOff val="14861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80000"/>
                <a:hueOff val="160633"/>
                <a:satOff val="3115"/>
                <a:lumOff val="14861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COSTI</a:t>
          </a:r>
        </a:p>
      </dsp:txBody>
      <dsp:txXfrm>
        <a:off x="3089158" y="2852231"/>
        <a:ext cx="977094" cy="701265"/>
      </dsp:txXfrm>
    </dsp:sp>
    <dsp:sp modelId="{E7CAE7B5-3B61-4C8D-99EA-1BAEAC49E30A}">
      <dsp:nvSpPr>
        <dsp:cNvPr id="0" name=""/>
        <dsp:cNvSpPr/>
      </dsp:nvSpPr>
      <dsp:spPr>
        <a:xfrm rot="10903032">
          <a:off x="2757479" y="1624225"/>
          <a:ext cx="212264" cy="33719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shade val="90000"/>
                <a:hueOff val="240862"/>
                <a:satOff val="-737"/>
                <a:lumOff val="19280"/>
                <a:alphaOff val="0"/>
                <a:shade val="85000"/>
                <a:satMod val="130000"/>
              </a:schemeClr>
            </a:gs>
            <a:gs pos="34000">
              <a:schemeClr val="accent2">
                <a:shade val="90000"/>
                <a:hueOff val="240862"/>
                <a:satOff val="-737"/>
                <a:lumOff val="19280"/>
                <a:alphaOff val="0"/>
                <a:shade val="87000"/>
                <a:satMod val="125000"/>
              </a:schemeClr>
            </a:gs>
            <a:gs pos="70000">
              <a:schemeClr val="accent2">
                <a:shade val="90000"/>
                <a:hueOff val="240862"/>
                <a:satOff val="-737"/>
                <a:lumOff val="1928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90000"/>
                <a:hueOff val="240862"/>
                <a:satOff val="-737"/>
                <a:lumOff val="1928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1200" kern="1200"/>
        </a:p>
      </dsp:txBody>
      <dsp:txXfrm rot="10800000">
        <a:off x="2821144" y="1692617"/>
        <a:ext cx="148585" cy="202315"/>
      </dsp:txXfrm>
    </dsp:sp>
    <dsp:sp modelId="{0EB5C05C-AE29-4531-AE44-5BA4167CC7F7}">
      <dsp:nvSpPr>
        <dsp:cNvPr id="0" name=""/>
        <dsp:cNvSpPr/>
      </dsp:nvSpPr>
      <dsp:spPr>
        <a:xfrm>
          <a:off x="1447929" y="1272646"/>
          <a:ext cx="1209921" cy="991739"/>
        </a:xfrm>
        <a:prstGeom prst="ellipse">
          <a:avLst/>
        </a:prstGeom>
        <a:gradFill rotWithShape="0">
          <a:gsLst>
            <a:gs pos="0">
              <a:schemeClr val="accent2">
                <a:shade val="80000"/>
                <a:hueOff val="240949"/>
                <a:satOff val="4673"/>
                <a:lumOff val="22292"/>
                <a:alphaOff val="0"/>
                <a:shade val="85000"/>
                <a:satMod val="130000"/>
              </a:schemeClr>
            </a:gs>
            <a:gs pos="34000">
              <a:schemeClr val="accent2">
                <a:shade val="80000"/>
                <a:hueOff val="240949"/>
                <a:satOff val="4673"/>
                <a:lumOff val="22292"/>
                <a:alphaOff val="0"/>
                <a:shade val="87000"/>
                <a:satMod val="125000"/>
              </a:schemeClr>
            </a:gs>
            <a:gs pos="70000">
              <a:schemeClr val="accent2">
                <a:shade val="80000"/>
                <a:hueOff val="240949"/>
                <a:satOff val="4673"/>
                <a:lumOff val="22292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shade val="80000"/>
                <a:hueOff val="240949"/>
                <a:satOff val="4673"/>
                <a:lumOff val="22292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QUALITA’ DI VITA</a:t>
          </a:r>
        </a:p>
      </dsp:txBody>
      <dsp:txXfrm>
        <a:off x="1625118" y="1417883"/>
        <a:ext cx="855543" cy="7012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9BE34-2CE1-4152-AD5D-96B0F216AB42}">
      <dsp:nvSpPr>
        <dsp:cNvPr id="0" name=""/>
        <dsp:cNvSpPr/>
      </dsp:nvSpPr>
      <dsp:spPr>
        <a:xfrm>
          <a:off x="633769" y="207"/>
          <a:ext cx="4396239" cy="3516991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 t="28095" b="28095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C17AB-8426-4B46-AD60-5E28B0C96EEC}">
      <dsp:nvSpPr>
        <dsp:cNvPr id="0" name=""/>
        <dsp:cNvSpPr/>
      </dsp:nvSpPr>
      <dsp:spPr>
        <a:xfrm>
          <a:off x="855924" y="3165500"/>
          <a:ext cx="4259666" cy="1230946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Weight regains following bariatric surgery is influenced by a complex interplay of factors stemming from various behaviors, including physical activity, dietary intake, eating patterns, psychological factors, and other behavioral characteristics.</a:t>
          </a:r>
          <a:endParaRPr lang="it-IT" sz="1500" kern="1200" dirty="0"/>
        </a:p>
      </dsp:txBody>
      <dsp:txXfrm>
        <a:off x="855924" y="3165500"/>
        <a:ext cx="4259666" cy="12309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9BE34-2CE1-4152-AD5D-96B0F216AB42}">
      <dsp:nvSpPr>
        <dsp:cNvPr id="0" name=""/>
        <dsp:cNvSpPr/>
      </dsp:nvSpPr>
      <dsp:spPr>
        <a:xfrm>
          <a:off x="735618" y="2970"/>
          <a:ext cx="4107617" cy="3286093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 t="30337" b="30337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C17AB-8426-4B46-AD60-5E28B0C96EEC}">
      <dsp:nvSpPr>
        <dsp:cNvPr id="0" name=""/>
        <dsp:cNvSpPr/>
      </dsp:nvSpPr>
      <dsp:spPr>
        <a:xfrm>
          <a:off x="675603" y="2601090"/>
          <a:ext cx="4515180" cy="186886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Patients exhibit altered levels of orexigenic hormones that promote appetite and an excess of certain anorectic hormones that could lead to metabolic alterations associated with WR. Likewise, post-surgical dietary changes can be associated with developing an energy gap that favors excessive food consumption. In addition, post-MS patients tend to have maladaptive eating patterns capable of eliciting ingesting amounts of food similar to those before surgery. </a:t>
          </a:r>
          <a:endParaRPr lang="it-IT" sz="1400" kern="1200" dirty="0"/>
        </a:p>
      </dsp:txBody>
      <dsp:txXfrm>
        <a:off x="675603" y="2601090"/>
        <a:ext cx="4515180" cy="186886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9BE34-2CE1-4152-AD5D-96B0F216AB42}">
      <dsp:nvSpPr>
        <dsp:cNvPr id="0" name=""/>
        <dsp:cNvSpPr/>
      </dsp:nvSpPr>
      <dsp:spPr>
        <a:xfrm>
          <a:off x="219161" y="1349"/>
          <a:ext cx="4542351" cy="3480019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 t="35871" b="35871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C17AB-8426-4B46-AD60-5E28B0C96EEC}">
      <dsp:nvSpPr>
        <dsp:cNvPr id="0" name=""/>
        <dsp:cNvSpPr/>
      </dsp:nvSpPr>
      <dsp:spPr>
        <a:xfrm>
          <a:off x="1009550" y="2941705"/>
          <a:ext cx="3187563" cy="856082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b="0" i="0" u="none" strike="noStrike" kern="1200" baseline="0" dirty="0">
              <a:latin typeface="GuardianTextEgypGR-Regular"/>
            </a:rPr>
            <a:t>Between years 3 and 7 following RYGB, there was a </a:t>
          </a:r>
          <a:r>
            <a:rPr lang="en-US" sz="1500" b="1" i="0" u="none" strike="noStrike" kern="1200" baseline="0" dirty="0">
              <a:latin typeface="GuardianTextEgypGR-Regular"/>
            </a:rPr>
            <a:t>mean regain of 3.9% </a:t>
          </a:r>
          <a:r>
            <a:rPr lang="en-US" sz="1500" b="0" i="0" u="none" strike="noStrike" kern="1200" baseline="0" dirty="0">
              <a:latin typeface="GuardianTextEgypGR-Regular"/>
            </a:rPr>
            <a:t>(95% CI, 3.4-4.4) of baseline weight</a:t>
          </a:r>
          <a:r>
            <a:rPr lang="en-US" sz="1500" i="0" kern="1200" dirty="0"/>
            <a:t>.</a:t>
          </a:r>
          <a:endParaRPr lang="it-IT" sz="1500" i="0" kern="1200" dirty="0"/>
        </a:p>
      </dsp:txBody>
      <dsp:txXfrm>
        <a:off x="1009550" y="2941705"/>
        <a:ext cx="3187563" cy="856082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D9BE34-2CE1-4152-AD5D-96B0F216AB42}">
      <dsp:nvSpPr>
        <dsp:cNvPr id="0" name=""/>
        <dsp:cNvSpPr/>
      </dsp:nvSpPr>
      <dsp:spPr>
        <a:xfrm>
          <a:off x="133371" y="0"/>
          <a:ext cx="4456925" cy="3045588"/>
        </a:xfrm>
        <a:prstGeom prst="rect">
          <a:avLst/>
        </a:prstGeom>
        <a:blipFill dpi="0" rotWithShape="1">
          <a:blip xmlns:r="http://schemas.openxmlformats.org/officeDocument/2006/relationships" r:embed="rId1"/>
          <a:srcRect/>
          <a:stretch>
            <a:fillRect t="23686" b="23686"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ABC17AB-8426-4B46-AD60-5E28B0C96EEC}">
      <dsp:nvSpPr>
        <dsp:cNvPr id="0" name=""/>
        <dsp:cNvSpPr/>
      </dsp:nvSpPr>
      <dsp:spPr>
        <a:xfrm>
          <a:off x="209075" y="2550337"/>
          <a:ext cx="4660644" cy="1439019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i="0" u="none" strike="noStrike" kern="1200" baseline="0" dirty="0">
              <a:latin typeface="STIX-Regular"/>
            </a:rPr>
            <a:t>Roux-Y gastric </a:t>
          </a:r>
          <a:r>
            <a:rPr lang="it-IT" sz="1050" b="0" i="0" u="none" strike="noStrike" kern="1200" baseline="0" dirty="0">
              <a:latin typeface="STIX-Regular"/>
            </a:rPr>
            <a:t>bypass (RYGB) (94.3%), One </a:t>
          </a:r>
          <a:r>
            <a:rPr lang="it-IT" sz="1050" b="0" i="0" u="none" strike="noStrike" kern="1200" baseline="0" dirty="0" err="1">
              <a:latin typeface="STIX-Regular"/>
            </a:rPr>
            <a:t>anastomosis</a:t>
          </a:r>
          <a:r>
            <a:rPr lang="it-IT" sz="1050" b="0" i="0" u="none" strike="noStrike" kern="1200" baseline="0" dirty="0">
              <a:latin typeface="STIX-Regular"/>
            </a:rPr>
            <a:t> </a:t>
          </a:r>
          <a:r>
            <a:rPr lang="it-IT" sz="1050" b="0" i="0" u="none" strike="noStrike" kern="1200" baseline="0" dirty="0" err="1">
              <a:latin typeface="STIX-Regular"/>
            </a:rPr>
            <a:t>gastric</a:t>
          </a:r>
          <a:r>
            <a:rPr lang="it-IT" sz="1050" b="0" i="0" u="none" strike="noStrike" kern="1200" baseline="0" dirty="0">
              <a:latin typeface="STIX-Regular"/>
            </a:rPr>
            <a:t> bypass (OAGB) (82.8%), and single </a:t>
          </a:r>
          <a:r>
            <a:rPr lang="it-IT" sz="1050" b="0" i="0" u="none" strike="noStrike" kern="1200" baseline="0" dirty="0" err="1">
              <a:latin typeface="STIX-Regular"/>
            </a:rPr>
            <a:t>anastomosis</a:t>
          </a:r>
          <a:r>
            <a:rPr lang="it-IT" sz="1050" b="0" i="0" u="none" strike="noStrike" kern="1200" baseline="0" dirty="0">
              <a:latin typeface="STIX-Regular"/>
            </a:rPr>
            <a:t> duodeno-</a:t>
          </a:r>
          <a:r>
            <a:rPr lang="it-IT" sz="1050" b="0" i="0" u="none" strike="noStrike" kern="1200" baseline="0" dirty="0" err="1">
              <a:latin typeface="STIX-Regular"/>
            </a:rPr>
            <a:t>ileal</a:t>
          </a:r>
          <a:r>
            <a:rPr lang="it-IT" sz="1050" b="0" i="0" u="none" strike="noStrike" kern="1200" baseline="0" dirty="0">
              <a:latin typeface="STIX-Regular"/>
            </a:rPr>
            <a:t> bypass </a:t>
          </a:r>
          <a:r>
            <a:rPr lang="en-US" sz="1050" b="0" i="0" u="none" strike="noStrike" kern="1200" baseline="0" dirty="0">
              <a:latin typeface="STIX-Regular"/>
            </a:rPr>
            <a:t>with sleeve gastrectomy (SADI-S) (71.4%) were acceptable RBS options after gastric banding (84.3%).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i="0" u="none" strike="noStrike" kern="1200" baseline="0" dirty="0">
              <a:latin typeface="STIX-Regular"/>
            </a:rPr>
            <a:t>OAGB (84.3%), </a:t>
          </a:r>
          <a:r>
            <a:rPr lang="en-US" sz="1050" b="0" i="0" u="none" strike="noStrike" kern="1200" baseline="0" dirty="0" err="1">
              <a:latin typeface="STIX-Regular"/>
            </a:rPr>
            <a:t>bilio</a:t>
          </a:r>
          <a:r>
            <a:rPr lang="en-US" sz="1050" b="0" i="0" u="none" strike="noStrike" kern="1200" baseline="0" dirty="0">
              <a:latin typeface="STIX-Regular"/>
            </a:rPr>
            <a:t>-pancreatic diversion/duodenal switch (BPD/DS) (81.4%), and SADI-S (88.5%) were agreed as RBS options after sleeve gastrectomy. </a:t>
          </a:r>
        </a:p>
        <a:p>
          <a:pPr marL="0" lvl="0" indent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b="0" i="0" u="none" strike="noStrike" kern="1200" baseline="0" dirty="0">
              <a:latin typeface="STIX-Regular"/>
            </a:rPr>
            <a:t>Lengthening of </a:t>
          </a:r>
          <a:r>
            <a:rPr lang="en-US" sz="1050" b="0" i="0" u="none" strike="noStrike" kern="1200" baseline="0" dirty="0" err="1">
              <a:latin typeface="STIX-Regular"/>
            </a:rPr>
            <a:t>bilio</a:t>
          </a:r>
          <a:r>
            <a:rPr lang="en-US" sz="1050" b="0" i="0" u="none" strike="noStrike" kern="1200" baseline="0" dirty="0">
              <a:latin typeface="STIX-Regular"/>
            </a:rPr>
            <a:t>-pancreatic limb was the only consensus RBS option after RYGB (94.3%) and </a:t>
          </a:r>
          <a:r>
            <a:rPr lang="it-IT" sz="1050" b="0" i="0" u="none" strike="noStrike" kern="1200" baseline="0" dirty="0">
              <a:latin typeface="STIX-Regular"/>
            </a:rPr>
            <a:t>OAGB (72.8%).</a:t>
          </a:r>
          <a:endParaRPr lang="it-IT" sz="1050" i="1" kern="1200" dirty="0"/>
        </a:p>
      </dsp:txBody>
      <dsp:txXfrm>
        <a:off x="209075" y="2550337"/>
        <a:ext cx="4660644" cy="143901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4006FF-2BF6-49DB-835E-8469DC6888EA}">
      <dsp:nvSpPr>
        <dsp:cNvPr id="0" name=""/>
        <dsp:cNvSpPr/>
      </dsp:nvSpPr>
      <dsp:spPr>
        <a:xfrm rot="5400000">
          <a:off x="3474609" y="1346450"/>
          <a:ext cx="2282023" cy="1985360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lumMod val="60000"/>
            <a:lumOff val="40000"/>
          </a:schemeClr>
        </a:soli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b="1" kern="1200" dirty="0" err="1"/>
            <a:t>Surgical</a:t>
          </a:r>
          <a:r>
            <a:rPr lang="it-IT" sz="1600" b="1" kern="1200" dirty="0"/>
            <a:t> </a:t>
          </a:r>
          <a:r>
            <a:rPr lang="it-IT" sz="1600" b="1" kern="1200" dirty="0" err="1"/>
            <a:t>intervention</a:t>
          </a:r>
          <a:endParaRPr lang="it-IT" sz="1600" b="1" kern="1200" dirty="0"/>
        </a:p>
      </dsp:txBody>
      <dsp:txXfrm rot="-5400000">
        <a:off x="3932325" y="1553734"/>
        <a:ext cx="1366590" cy="1570793"/>
      </dsp:txXfrm>
    </dsp:sp>
    <dsp:sp modelId="{84A7C906-779B-4EF8-B54D-E8FCBBC6D724}">
      <dsp:nvSpPr>
        <dsp:cNvPr id="0" name=""/>
        <dsp:cNvSpPr/>
      </dsp:nvSpPr>
      <dsp:spPr>
        <a:xfrm>
          <a:off x="5668547" y="1654523"/>
          <a:ext cx="2546738" cy="13692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2CD90D5-E610-47D6-BAA0-46F4BDF344A3}">
      <dsp:nvSpPr>
        <dsp:cNvPr id="0" name=""/>
        <dsp:cNvSpPr/>
      </dsp:nvSpPr>
      <dsp:spPr>
        <a:xfrm rot="5400000">
          <a:off x="1330419" y="1346450"/>
          <a:ext cx="2282023" cy="1985360"/>
        </a:xfrm>
        <a:prstGeom prst="hexagon">
          <a:avLst>
            <a:gd name="adj" fmla="val 25000"/>
            <a:gd name="vf" fmla="val 115470"/>
          </a:avLst>
        </a:prstGeom>
        <a:blipFill rotWithShape="0">
          <a:blip xmlns:r="http://schemas.openxmlformats.org/officeDocument/2006/relationships" r:embed="rId1"/>
          <a:srcRect/>
          <a:stretch>
            <a:fillRect l="-7000" r="-7000"/>
          </a:stretch>
        </a:blip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3600" kern="1200"/>
        </a:p>
      </dsp:txBody>
      <dsp:txXfrm rot="-5400000">
        <a:off x="1788135" y="1553734"/>
        <a:ext cx="1366590" cy="15707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23/05/26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23/05/26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F4B15-37E3-4384-9F98-40BE0C0609D6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66069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it-IT" b="0" i="0" dirty="0">
                <a:solidFill>
                  <a:srgbClr val="0A0A0A"/>
                </a:solidFill>
                <a:effectLst/>
                <a:latin typeface="Google Sans"/>
              </a:rPr>
              <a:t>diagramma di </a:t>
            </a:r>
            <a:r>
              <a:rPr lang="it-IT" b="0" i="0" dirty="0" err="1">
                <a:solidFill>
                  <a:srgbClr val="0A0A0A"/>
                </a:solidFill>
                <a:effectLst/>
                <a:latin typeface="Google Sans"/>
              </a:rPr>
              <a:t>Venn</a:t>
            </a:r>
            <a:r>
              <a:rPr lang="it-IT" b="0" i="0" dirty="0">
                <a:solidFill>
                  <a:srgbClr val="0A0A0A"/>
                </a:solidFill>
                <a:effectLst/>
                <a:latin typeface="Google Sans"/>
              </a:rPr>
              <a:t> che illustra come diversi fattori interagiscono tra loro nel causare il </a:t>
            </a:r>
            <a:r>
              <a:rPr lang="it-IT" b="1" i="0" dirty="0">
                <a:solidFill>
                  <a:srgbClr val="0A0A0A"/>
                </a:solidFill>
                <a:effectLst/>
                <a:latin typeface="Google Sans"/>
              </a:rPr>
              <a:t>recupero di peso dopo un intervento di chirurgia </a:t>
            </a:r>
            <a:r>
              <a:rPr lang="it-IT" b="1" i="0" dirty="0" err="1">
                <a:solidFill>
                  <a:srgbClr val="0A0A0A"/>
                </a:solidFill>
                <a:effectLst/>
                <a:latin typeface="Google Sans"/>
              </a:rPr>
              <a:t>bariatrica</a:t>
            </a:r>
            <a:r>
              <a:rPr lang="it-IT" b="0" i="0" dirty="0">
                <a:solidFill>
                  <a:srgbClr val="0A0A0A"/>
                </a:solidFill>
                <a:effectLst/>
                <a:latin typeface="Google Sans"/>
              </a:rPr>
              <a:t>.</a:t>
            </a:r>
          </a:p>
          <a:p>
            <a:pPr algn="l"/>
            <a:r>
              <a:rPr lang="it-IT" b="1" i="0" dirty="0">
                <a:solidFill>
                  <a:srgbClr val="0A0A0A"/>
                </a:solidFill>
                <a:effectLst/>
                <a:latin typeface="Google Sans"/>
              </a:rPr>
              <a:t>Fattori legati allo stile di vita (Lifestyle </a:t>
            </a:r>
            <a:r>
              <a:rPr lang="it-IT" b="1" i="0" dirty="0" err="1">
                <a:solidFill>
                  <a:srgbClr val="0A0A0A"/>
                </a:solidFill>
                <a:effectLst/>
                <a:latin typeface="Google Sans"/>
              </a:rPr>
              <a:t>Factors</a:t>
            </a:r>
            <a:r>
              <a:rPr lang="it-IT" b="1" i="0" dirty="0">
                <a:solidFill>
                  <a:srgbClr val="0A0A0A"/>
                </a:solidFill>
                <a:effectLst/>
                <a:latin typeface="Google Sans"/>
              </a:rPr>
              <a:t>)</a:t>
            </a:r>
          </a:p>
          <a:p>
            <a:pPr algn="l"/>
            <a:r>
              <a:rPr lang="it-IT" b="0" i="0" dirty="0">
                <a:solidFill>
                  <a:srgbClr val="0A0A0A"/>
                </a:solidFill>
                <a:effectLst/>
                <a:latin typeface="Google Sans"/>
              </a:rPr>
              <a:t>Si riferiscono alle abitudini quotidiane che influenzano il bilancio energetico e la salute generale: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rgbClr val="0A0A0A"/>
                </a:solidFill>
                <a:effectLst/>
                <a:latin typeface="Google Sans"/>
              </a:rPr>
              <a:t>Inattività fisica</a:t>
            </a:r>
            <a:r>
              <a:rPr lang="it-IT" b="0" i="0" dirty="0">
                <a:solidFill>
                  <a:srgbClr val="0A0A0A"/>
                </a:solidFill>
                <a:effectLst/>
                <a:latin typeface="Google Sans"/>
              </a:rPr>
              <a:t> e comportamento sedentario.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rgbClr val="0A0A0A"/>
                </a:solidFill>
                <a:effectLst/>
                <a:latin typeface="Google Sans"/>
              </a:rPr>
              <a:t>Fumo</a:t>
            </a:r>
            <a:r>
              <a:rPr lang="it-IT" b="0" i="0" dirty="0">
                <a:solidFill>
                  <a:srgbClr val="0A0A0A"/>
                </a:solidFill>
                <a:effectLst/>
                <a:latin typeface="Google Sans"/>
              </a:rPr>
              <a:t> e mancanza di un sonno adeguato.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0" i="0" dirty="0">
                <a:solidFill>
                  <a:srgbClr val="0A0A0A"/>
                </a:solidFill>
                <a:effectLst/>
                <a:latin typeface="Google Sans"/>
              </a:rPr>
              <a:t>Sfide impreviste nella gestione del peso e scarso supporto sociale.</a:t>
            </a:r>
          </a:p>
          <a:p>
            <a:pPr algn="l"/>
            <a:r>
              <a:rPr lang="it-IT" b="1" i="0" dirty="0">
                <a:solidFill>
                  <a:srgbClr val="0A0A0A"/>
                </a:solidFill>
                <a:effectLst/>
                <a:latin typeface="Google Sans"/>
              </a:rPr>
              <a:t>2. Non aderenza dietetica (</a:t>
            </a:r>
            <a:r>
              <a:rPr lang="it-IT" b="1" i="0" dirty="0" err="1">
                <a:solidFill>
                  <a:srgbClr val="0A0A0A"/>
                </a:solidFill>
                <a:effectLst/>
                <a:latin typeface="Google Sans"/>
              </a:rPr>
              <a:t>Dietary</a:t>
            </a:r>
            <a:r>
              <a:rPr lang="it-IT" b="1" i="0" dirty="0">
                <a:solidFill>
                  <a:srgbClr val="0A0A0A"/>
                </a:solidFill>
                <a:effectLst/>
                <a:latin typeface="Google Sans"/>
              </a:rPr>
              <a:t> non-</a:t>
            </a:r>
            <a:r>
              <a:rPr lang="it-IT" b="1" i="0" dirty="0" err="1">
                <a:solidFill>
                  <a:srgbClr val="0A0A0A"/>
                </a:solidFill>
                <a:effectLst/>
                <a:latin typeface="Google Sans"/>
              </a:rPr>
              <a:t>adherence</a:t>
            </a:r>
            <a:r>
              <a:rPr lang="it-IT" b="1" i="0" dirty="0">
                <a:solidFill>
                  <a:srgbClr val="0A0A0A"/>
                </a:solidFill>
                <a:effectLst/>
                <a:latin typeface="Google Sans"/>
              </a:rPr>
              <a:t>)</a:t>
            </a:r>
          </a:p>
          <a:p>
            <a:pPr algn="l"/>
            <a:r>
              <a:rPr lang="it-IT" b="0" i="0" dirty="0">
                <a:solidFill>
                  <a:srgbClr val="0A0A0A"/>
                </a:solidFill>
                <a:effectLst/>
                <a:latin typeface="Google Sans"/>
              </a:rPr>
              <a:t>Riguarda le scelte alimentari che contrastano con le linee guida post-operatorie: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rgbClr val="0A0A0A"/>
                </a:solidFill>
                <a:effectLst/>
                <a:latin typeface="Google Sans"/>
              </a:rPr>
              <a:t>Problemi con i pasti:</a:t>
            </a:r>
            <a:r>
              <a:rPr lang="it-IT" b="0" i="0" dirty="0">
                <a:solidFill>
                  <a:srgbClr val="0A0A0A"/>
                </a:solidFill>
                <a:effectLst/>
                <a:latin typeface="Google Sans"/>
              </a:rPr>
              <a:t> Consumo di cibi pronti, fast food, porzioni eccessive o saltare la colazione.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rgbClr val="0A0A0A"/>
                </a:solidFill>
                <a:effectLst/>
                <a:latin typeface="Google Sans"/>
              </a:rPr>
              <a:t>Scelte qualitative errate:</a:t>
            </a:r>
            <a:r>
              <a:rPr lang="it-IT" b="0" i="0" dirty="0">
                <a:solidFill>
                  <a:srgbClr val="0A0A0A"/>
                </a:solidFill>
                <a:effectLst/>
                <a:latin typeface="Google Sans"/>
              </a:rPr>
              <a:t> Eccesso di zuccheri, carboidrati, bevande energetiche e basso apporto di proteine.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rgbClr val="0A0A0A"/>
                </a:solidFill>
                <a:effectLst/>
                <a:latin typeface="Google Sans"/>
              </a:rPr>
              <a:t>Comportamenti alimentari:</a:t>
            </a:r>
            <a:r>
              <a:rPr lang="it-IT" b="0" i="0" dirty="0">
                <a:solidFill>
                  <a:srgbClr val="0A0A0A"/>
                </a:solidFill>
                <a:effectLst/>
                <a:latin typeface="Google Sans"/>
              </a:rPr>
              <a:t> "Pizzicare" fuori pasto (picking) e scarsa conoscenza nutrizionale.</a:t>
            </a:r>
          </a:p>
          <a:p>
            <a:pPr algn="l"/>
            <a:r>
              <a:rPr lang="it-IT" b="1" i="0" dirty="0">
                <a:solidFill>
                  <a:srgbClr val="0A0A0A"/>
                </a:solidFill>
                <a:effectLst/>
                <a:latin typeface="Google Sans"/>
              </a:rPr>
              <a:t>3. Determinanti psicologici (</a:t>
            </a:r>
            <a:r>
              <a:rPr lang="it-IT" b="1" i="0" dirty="0" err="1">
                <a:solidFill>
                  <a:srgbClr val="0A0A0A"/>
                </a:solidFill>
                <a:effectLst/>
                <a:latin typeface="Google Sans"/>
              </a:rPr>
              <a:t>Psychological</a:t>
            </a:r>
            <a:r>
              <a:rPr lang="it-IT" b="1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it-IT" b="1" i="0" dirty="0" err="1">
                <a:solidFill>
                  <a:srgbClr val="0A0A0A"/>
                </a:solidFill>
                <a:effectLst/>
                <a:latin typeface="Google Sans"/>
              </a:rPr>
              <a:t>Determinants</a:t>
            </a:r>
            <a:r>
              <a:rPr lang="it-IT" b="1" i="0" dirty="0">
                <a:solidFill>
                  <a:srgbClr val="0A0A0A"/>
                </a:solidFill>
                <a:effectLst/>
                <a:latin typeface="Google Sans"/>
              </a:rPr>
              <a:t>)</a:t>
            </a:r>
          </a:p>
          <a:p>
            <a:pPr algn="l"/>
            <a:r>
              <a:rPr lang="it-IT" b="0" i="0" dirty="0">
                <a:solidFill>
                  <a:srgbClr val="0A0A0A"/>
                </a:solidFill>
                <a:effectLst/>
                <a:latin typeface="Google Sans"/>
              </a:rPr>
              <a:t>Questa sezione evidenzia l'impatto della salute mentale sul comportamento alimentare: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rgbClr val="0A0A0A"/>
                </a:solidFill>
                <a:effectLst/>
                <a:latin typeface="Google Sans"/>
              </a:rPr>
              <a:t>Stati emotivi:</a:t>
            </a:r>
            <a:r>
              <a:rPr lang="it-IT" b="0" i="0" dirty="0">
                <a:solidFill>
                  <a:srgbClr val="0A0A0A"/>
                </a:solidFill>
                <a:effectLst/>
                <a:latin typeface="Google Sans"/>
              </a:rPr>
              <a:t> Depressione, ansia e forte stress psicologico.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rgbClr val="0A0A0A"/>
                </a:solidFill>
                <a:effectLst/>
                <a:latin typeface="Google Sans"/>
              </a:rPr>
              <a:t>Disturbi del comportamento alimentare:</a:t>
            </a:r>
            <a:r>
              <a:rPr lang="it-IT" b="0" i="0" dirty="0">
                <a:solidFill>
                  <a:srgbClr val="0A0A0A"/>
                </a:solidFill>
                <a:effectLst/>
                <a:latin typeface="Google Sans"/>
              </a:rPr>
              <a:t> Fame nervosa (</a:t>
            </a:r>
            <a:r>
              <a:rPr lang="it-IT" b="0" i="0" dirty="0" err="1">
                <a:solidFill>
                  <a:srgbClr val="0A0A0A"/>
                </a:solidFill>
                <a:effectLst/>
                <a:latin typeface="Google Sans"/>
              </a:rPr>
              <a:t>emotional</a:t>
            </a:r>
            <a:r>
              <a:rPr lang="it-IT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it-IT" b="0" i="0" dirty="0" err="1">
                <a:solidFill>
                  <a:srgbClr val="0A0A0A"/>
                </a:solidFill>
                <a:effectLst/>
                <a:latin typeface="Google Sans"/>
              </a:rPr>
              <a:t>eating</a:t>
            </a:r>
            <a:r>
              <a:rPr lang="it-IT" b="0" i="0" dirty="0">
                <a:solidFill>
                  <a:srgbClr val="0A0A0A"/>
                </a:solidFill>
                <a:effectLst/>
                <a:latin typeface="Google Sans"/>
              </a:rPr>
              <a:t>), dipendenza dal cibo, binge </a:t>
            </a:r>
            <a:r>
              <a:rPr lang="it-IT" b="0" i="0" dirty="0" err="1">
                <a:solidFill>
                  <a:srgbClr val="0A0A0A"/>
                </a:solidFill>
                <a:effectLst/>
                <a:latin typeface="Google Sans"/>
              </a:rPr>
              <a:t>eating</a:t>
            </a:r>
            <a:r>
              <a:rPr lang="it-IT" b="0" i="0" dirty="0">
                <a:solidFill>
                  <a:srgbClr val="0A0A0A"/>
                </a:solidFill>
                <a:effectLst/>
                <a:latin typeface="Google Sans"/>
              </a:rPr>
              <a:t> e perdita di controllo durante i pasti.</a:t>
            </a:r>
          </a:p>
          <a:p>
            <a:pPr algn="l"/>
            <a:r>
              <a:rPr lang="it-IT" b="0" i="0" dirty="0">
                <a:solidFill>
                  <a:srgbClr val="0A0A0A"/>
                </a:solidFill>
                <a:effectLst/>
                <a:latin typeface="Google Sans"/>
              </a:rPr>
              <a:t>Il diagramma è particolarmente utile perché mostra come queste aree si sovrappongono: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rgbClr val="0A0A0A"/>
                </a:solidFill>
                <a:effectLst/>
                <a:latin typeface="Google Sans"/>
              </a:rPr>
              <a:t>Al centro:</a:t>
            </a:r>
            <a:r>
              <a:rPr lang="it-IT" b="0" i="0" dirty="0">
                <a:solidFill>
                  <a:srgbClr val="0A0A0A"/>
                </a:solidFill>
                <a:effectLst/>
                <a:latin typeface="Google Sans"/>
              </a:rPr>
              <a:t> Il "</a:t>
            </a:r>
            <a:r>
              <a:rPr lang="it-IT" b="0" i="0" dirty="0" err="1">
                <a:solidFill>
                  <a:srgbClr val="0A0A0A"/>
                </a:solidFill>
                <a:effectLst/>
                <a:latin typeface="Google Sans"/>
              </a:rPr>
              <a:t>Mindful</a:t>
            </a:r>
            <a:r>
              <a:rPr lang="it-IT" b="0" i="0" dirty="0">
                <a:solidFill>
                  <a:srgbClr val="0A0A0A"/>
                </a:solidFill>
                <a:effectLst/>
                <a:latin typeface="Google Sans"/>
              </a:rPr>
              <a:t> </a:t>
            </a:r>
            <a:r>
              <a:rPr lang="it-IT" b="0" i="0" dirty="0" err="1">
                <a:solidFill>
                  <a:srgbClr val="0A0A0A"/>
                </a:solidFill>
                <a:effectLst/>
                <a:latin typeface="Google Sans"/>
              </a:rPr>
              <a:t>Eating</a:t>
            </a:r>
            <a:r>
              <a:rPr lang="it-IT" b="0" i="0" dirty="0">
                <a:solidFill>
                  <a:srgbClr val="0A0A0A"/>
                </a:solidFill>
                <a:effectLst/>
                <a:latin typeface="Google Sans"/>
              </a:rPr>
              <a:t>" (mangiare in modo consapevole) agisce come punto di equilibrio tra tutti i fattori.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it-IT" b="1" i="0" dirty="0">
                <a:solidFill>
                  <a:srgbClr val="0A0A0A"/>
                </a:solidFill>
                <a:effectLst/>
                <a:latin typeface="Google Sans"/>
              </a:rPr>
              <a:t>Sovrapposizioni:</a:t>
            </a:r>
            <a:r>
              <a:rPr lang="it-IT" b="0" i="0" dirty="0">
                <a:solidFill>
                  <a:srgbClr val="0A0A0A"/>
                </a:solidFill>
                <a:effectLst/>
                <a:latin typeface="Google Sans"/>
              </a:rPr>
              <a:t> Ad esempio, i problemi psicologici (come l'ansia) possono portare direttamente a comportamenti di non aderenza dietetica (come la dipendenza dal cibo), creando un circolo vizioso che favorisce il recupero dei chili persi.</a:t>
            </a:r>
          </a:p>
          <a:p>
            <a:pPr algn="l"/>
            <a:r>
              <a:rPr lang="it-IT" b="0" i="0" dirty="0">
                <a:solidFill>
                  <a:srgbClr val="0A0A0A"/>
                </a:solidFill>
                <a:effectLst/>
                <a:latin typeface="Google Sans"/>
              </a:rPr>
              <a:t>In sintesi, il grafico suggerisce che per mantenere i risultati della chirurgia sia necessario un </a:t>
            </a:r>
            <a:r>
              <a:rPr lang="it-IT" b="1" i="0" dirty="0">
                <a:solidFill>
                  <a:srgbClr val="0A0A0A"/>
                </a:solidFill>
                <a:effectLst/>
                <a:latin typeface="Google Sans"/>
              </a:rPr>
              <a:t>approccio multidisciplinare</a:t>
            </a:r>
            <a:r>
              <a:rPr lang="it-IT" b="0" i="0" dirty="0">
                <a:solidFill>
                  <a:srgbClr val="0A0A0A"/>
                </a:solidFill>
                <a:effectLst/>
                <a:latin typeface="Google Sans"/>
              </a:rPr>
              <a:t> che curi contemporaneamente il corpo, la dieta e la mente.</a:t>
            </a:r>
          </a:p>
          <a:p>
            <a:br>
              <a:rPr lang="it-IT" dirty="0"/>
            </a:br>
            <a:br>
              <a:rPr lang="it-IT" dirty="0"/>
            </a:b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7F0D3-AC66-2B48-8956-36A1AE28BA7E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199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b="0" i="0" dirty="0">
                <a:solidFill>
                  <a:srgbClr val="0A0A0A"/>
                </a:solidFill>
                <a:effectLst/>
                <a:latin typeface="Google Sans"/>
              </a:rPr>
              <a:t>"I pazienti presentano livelli alterati di </a:t>
            </a:r>
            <a:r>
              <a:rPr lang="it-IT" b="1" i="0" dirty="0">
                <a:solidFill>
                  <a:srgbClr val="0A0A0A"/>
                </a:solidFill>
                <a:effectLst/>
                <a:latin typeface="Google Sans"/>
              </a:rPr>
              <a:t>ormoni oressigeni</a:t>
            </a:r>
            <a:r>
              <a:rPr lang="it-IT" b="0" i="0" dirty="0">
                <a:solidFill>
                  <a:srgbClr val="0A0A0A"/>
                </a:solidFill>
                <a:effectLst/>
                <a:latin typeface="Google Sans"/>
              </a:rPr>
              <a:t> (che stimolano l'appetito) e un eccesso di alcuni </a:t>
            </a:r>
            <a:r>
              <a:rPr lang="it-IT" b="1" i="0" dirty="0">
                <a:solidFill>
                  <a:srgbClr val="0A0A0A"/>
                </a:solidFill>
                <a:effectLst/>
                <a:latin typeface="Google Sans"/>
              </a:rPr>
              <a:t>ormoni anoressizzanti</a:t>
            </a:r>
            <a:r>
              <a:rPr lang="it-IT" b="0" i="0" dirty="0">
                <a:solidFill>
                  <a:srgbClr val="0A0A0A"/>
                </a:solidFill>
                <a:effectLst/>
                <a:latin typeface="Google Sans"/>
              </a:rPr>
              <a:t> che potrebbero portare ad alterazioni metaboliche associate al recupero di peso (WR). Allo stesso modo, i cambiamenti dietetici post-operatori possono essere associati allo sviluppo di un </a:t>
            </a:r>
            <a:r>
              <a:rPr lang="it-IT" b="1" i="0" dirty="0">
                <a:solidFill>
                  <a:srgbClr val="0A0A0A"/>
                </a:solidFill>
                <a:effectLst/>
                <a:latin typeface="Google Sans"/>
              </a:rPr>
              <a:t>divario energetico</a:t>
            </a:r>
            <a:r>
              <a:rPr lang="it-IT" b="0" i="0" dirty="0">
                <a:solidFill>
                  <a:srgbClr val="0A0A0A"/>
                </a:solidFill>
                <a:effectLst/>
                <a:latin typeface="Google Sans"/>
              </a:rPr>
              <a:t> che favorisce un consumo eccessivo di cibo. Inoltre, i pazienti post-chirurgia tendono ad avere </a:t>
            </a:r>
            <a:r>
              <a:rPr lang="it-IT" b="1" i="0" dirty="0">
                <a:solidFill>
                  <a:srgbClr val="0A0A0A"/>
                </a:solidFill>
                <a:effectLst/>
                <a:latin typeface="Google Sans"/>
              </a:rPr>
              <a:t>modelli alimentari disadattivi</a:t>
            </a:r>
            <a:r>
              <a:rPr lang="it-IT" b="0" i="0" dirty="0">
                <a:solidFill>
                  <a:srgbClr val="0A0A0A"/>
                </a:solidFill>
                <a:effectLst/>
                <a:latin typeface="Google Sans"/>
              </a:rPr>
              <a:t> in grado di indurre l'ingestione di quantità di cibo simili a quelle assunte prima dell'intervento.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F7F0D3-AC66-2B48-8956-36A1AE28BA7E}" type="slidenum">
              <a:rPr lang="it-IT" smtClean="0"/>
              <a:t>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93884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BF4B15-37E3-4384-9F98-40BE0C0609D6}" type="slidenum">
              <a:rPr lang="it-IT" smtClean="0"/>
              <a:t>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72646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chirurgia bariatrica di revisione presenta un profilo di rischio intrinsecamente superiore alla primaria; tuttavia, in un contesto ad alto volume, il rischio risulta adeguatamente controllato.</a:t>
            </a:r>
          </a:p>
          <a:p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complicanze intraoperatorie sono limitate, mentre quelle post-operatorie sono per lo più di grado lieve-moderato, in assenza di mortalità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perioperatoria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correlata alla procedura.</a:t>
            </a:r>
          </a:p>
          <a:p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 le principali complicanze si segnalano ulcere anastomotiche, più frequenti specialmente dopo OAGB ed i laparoceli con picco alla seconda revisione indice del trauma chirurgico cumulativo, con incremento alla seconda revisione. Sanguinamenti e leak sono contenuti, le occlusioni rare ma rilevanti. La quasi totalità degli interventi è stata eseguita per via laparoscopica, a conferma di esperienza e standardizzazione tecnica.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297467-7BC0-8488-C12D-D9506DF93D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18D2261-922B-BD48-5EE0-5EFD12E128B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38CC4B9-C603-F833-7BFE-A25BE2043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L’analisi dei tempi operatori e della degenza mostra un incremento progressivo con l’aumentare del numero di revisioni, dato coerente con la maggiore complessità anatomica dei pazienti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plurirevisionati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 procedure di semplice rimozione o conversione presentano tempi più contenuti, mentre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distalizzazioni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prossimalizzazioni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evidenziano maggiore variabilità, riflettendo una complessità tecnica e decisionale superiore.</a:t>
            </a:r>
          </a:p>
          <a:p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Anche la degenza tende ad aumentare nelle revisioni avanzate, pur restando entro limiti accettabili. Nel complesso, questi dati confermano che la chirurgia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revisiva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richiede esperienza dedicata e un’organizzazione strutturata.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4AD77C-13B4-015F-0FEA-369873551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7624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L’analisi degli esiti clinici dimostra che la chirurgia di revisione consente un ulteriore calo ponderale clinicamente e statisticamente significativo, con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&lt; 0,001 nella maggior parte delle procedure.</a:t>
            </a:r>
          </a:p>
          <a:p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 osserva una riduzione consistente del BMI post-operatorio e un incremento delle percentuali di %EWL e %TWL nel follow-up disponibile. Pur essendo mediamente inferiori rispetto alla chirurgia primaria in pazienti naïve, i risultati raggiungono soglie di beneficio metabolico rilevante, con %TWL pari o superiore al 20%.</a:t>
            </a:r>
          </a:p>
          <a:p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Tutte le principali procedure  mostrano un miglioramento significativo rispetto al baseline.</a:t>
            </a:r>
          </a:p>
          <a:p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È inoltre interessante osservare che i pazienti provenienti da altri centri presentano BMI medi più elevati nelle fasi avanzate del percorso, suggerendo una maggiore complessità clinica e un possibile invio tardivo alla gestione specialistica.</a:t>
            </a:r>
          </a:p>
          <a:p>
            <a:endParaRPr lang="it-IT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3479AE-50EA-C5DE-EA38-66ED04DC26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49B5B2-4FE6-FC25-9C5E-510F1A32E9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077C54-E5CC-5D18-5CFE-7A623DC13E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L’analisi degli esiti clinici evidenzia un beneficio metabolico concreto della chirurgia di revisione, con una riduzione significativa delle principali comorbidità.</a:t>
            </a:r>
          </a:p>
          <a:p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particolare, il diabete mellito tipo 2 si riduce dal 6,0% all’1,3%, l’ipertensione dal 20,6% al 12,3% e la dislipidemia dal 7,5% all’1,9%. Questi dati confermano che la revisione non determina soltanto un ulteriore calo ponderale, ma produce un impatto clinicamente rilevante sul profilo di rischio cardiovascolare e metabolico.</a:t>
            </a:r>
          </a:p>
          <a:p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Parallelamente, si osserva un incremento delle carenze nutrizionali, dal 2,2% al 12,9%, dato coerente con l’introduzione o l’aumento della componente malassorbitiva.</a:t>
            </a:r>
          </a:p>
          <a:p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Questo elemento sottolinea la necessità di bilanciare efficacia metabolica e sicurezza nutrizionale nel lungo termine, attraverso un follow-up multidisciplinare strutturato e continuativo.</a:t>
            </a:r>
          </a:p>
          <a:p>
            <a:endParaRPr lang="it-IT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EAC73C1-ACEA-BF2D-C1EF-B7AD6ACCED4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97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 risultati consentono di interpretare la chirurgia bariatrica di revisione come un ambito specialistico autonomo, con proprie indicazioni, rischi e obiettivi.</a:t>
            </a:r>
          </a:p>
          <a:p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Il weight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regain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emerge come fenomeno centrale e non deve essere letto come fallimento tecnico, ma come espressione della fisiopatologia adattativa dell’obesità.</a:t>
            </a:r>
          </a:p>
          <a:p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Non esiste un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gold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standard universale: l’approccio deve essere necessariamente </a:t>
            </a:r>
            <a:r>
              <a:rPr lang="it-IT" sz="1200" b="0" i="0" u="none" strike="noStrike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tailored</a:t>
            </a:r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basato su anatomia residua, profilo nutrizionale e indicazione clinica.</a:t>
            </a:r>
          </a:p>
          <a:p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Pur in presenza di un rischio aumentato rispetto alla primaria, il profilo di sicurezza risulta accettabile in un centro ad alto volume.</a:t>
            </a:r>
          </a:p>
          <a:p>
            <a:r>
              <a:rPr lang="it-IT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 solidità della casistica rappresenta un punto di forza, pur nei limiti di un disegno retrospettivo e dell’assenza di studi comparativi randomizzati.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23/05/26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23/05/26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23/05/26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23/05/26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23/05/26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23/05/26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23/05/26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23/05/26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23/05/26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23/05/26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23/05/26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4886372" y="0"/>
            <a:ext cx="153926" cy="6858000"/>
          </a:xfrm>
          <a:prstGeom prst="rect">
            <a:avLst/>
          </a:prstGeom>
          <a:solidFill>
            <a:srgbClr val="C615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23/05/26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374D8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b="1" cap="all" spc="200" baseline="0">
                <a:solidFill>
                  <a:srgbClr val="C6152A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843519" y="3841"/>
            <a:ext cx="153926" cy="6858000"/>
          </a:xfrm>
          <a:prstGeom prst="rect">
            <a:avLst/>
          </a:prstGeom>
          <a:solidFill>
            <a:srgbClr val="1A45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8" name="Immagine 7">
            <a:extLst>
              <a:ext uri="{FF2B5EF4-FFF2-40B4-BE49-F238E27FC236}">
                <a16:creationId xmlns:a16="http://schemas.microsoft.com/office/drawing/2014/main" id="{608CC7C5-4111-8B76-BCDF-1E77A7CE84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8486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23/05/26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4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F9E7"/>
          </a:solidFill>
          <a:ln/>
        </p:spPr>
        <p:txBody>
          <a:bodyPr/>
          <a:lstStyle/>
          <a:p>
            <a:endParaRPr lang="fr-FR" sz="150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FA"/>
          </a:solidFill>
          <a:ln/>
        </p:spPr>
        <p:txBody>
          <a:bodyPr/>
          <a:lstStyle/>
          <a:p>
            <a:endParaRPr lang="fr-FR" sz="1500"/>
          </a:p>
        </p:txBody>
      </p:sp>
    </p:spTree>
    <p:extLst>
      <p:ext uri="{BB962C8B-B14F-4D97-AF65-F5344CB8AC3E}">
        <p14:creationId xmlns:p14="http://schemas.microsoft.com/office/powerpoint/2010/main" val="3048064628"/>
      </p:ext>
    </p:extLst>
  </p:cSld>
  <p:clrMapOvr>
    <a:masterClrMapping/>
  </p:clrMapOvr>
  <p:hf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F9E7"/>
          </a:solidFill>
          <a:ln/>
        </p:spPr>
        <p:txBody>
          <a:bodyPr/>
          <a:lstStyle/>
          <a:p>
            <a:endParaRPr lang="fr-FR" sz="150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FA"/>
          </a:solidFill>
          <a:ln/>
        </p:spPr>
        <p:txBody>
          <a:bodyPr/>
          <a:lstStyle/>
          <a:p>
            <a:endParaRPr lang="fr-FR" sz="1500"/>
          </a:p>
        </p:txBody>
      </p:sp>
    </p:spTree>
    <p:extLst>
      <p:ext uri="{BB962C8B-B14F-4D97-AF65-F5344CB8AC3E}">
        <p14:creationId xmlns:p14="http://schemas.microsoft.com/office/powerpoint/2010/main" val="373690701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6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F9E7"/>
          </a:solidFill>
          <a:ln/>
        </p:spPr>
        <p:txBody>
          <a:bodyPr/>
          <a:lstStyle/>
          <a:p>
            <a:endParaRPr lang="fr-FR" sz="150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FA"/>
          </a:solidFill>
          <a:ln/>
        </p:spPr>
        <p:txBody>
          <a:bodyPr/>
          <a:lstStyle/>
          <a:p>
            <a:endParaRPr lang="fr-FR" sz="1500"/>
          </a:p>
        </p:txBody>
      </p:sp>
    </p:spTree>
    <p:extLst>
      <p:ext uri="{BB962C8B-B14F-4D97-AF65-F5344CB8AC3E}">
        <p14:creationId xmlns:p14="http://schemas.microsoft.com/office/powerpoint/2010/main" val="1151698228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7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F9E7"/>
          </a:solidFill>
          <a:ln/>
        </p:spPr>
        <p:txBody>
          <a:bodyPr/>
          <a:lstStyle/>
          <a:p>
            <a:endParaRPr lang="fr-FR" sz="150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FA"/>
          </a:solidFill>
          <a:ln/>
        </p:spPr>
        <p:txBody>
          <a:bodyPr/>
          <a:lstStyle/>
          <a:p>
            <a:endParaRPr lang="fr-FR" sz="1500"/>
          </a:p>
        </p:txBody>
      </p:sp>
    </p:spTree>
    <p:extLst>
      <p:ext uri="{BB962C8B-B14F-4D97-AF65-F5344CB8AC3E}">
        <p14:creationId xmlns:p14="http://schemas.microsoft.com/office/powerpoint/2010/main" val="3387827700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8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CF9E7"/>
          </a:solidFill>
          <a:ln/>
        </p:spPr>
        <p:txBody>
          <a:bodyPr/>
          <a:lstStyle/>
          <a:p>
            <a:endParaRPr lang="fr-FR" sz="1500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AFA"/>
          </a:solidFill>
          <a:ln/>
        </p:spPr>
        <p:txBody>
          <a:bodyPr/>
          <a:lstStyle/>
          <a:p>
            <a:endParaRPr lang="fr-FR" sz="1500"/>
          </a:p>
        </p:txBody>
      </p:sp>
    </p:spTree>
    <p:extLst>
      <p:ext uri="{BB962C8B-B14F-4D97-AF65-F5344CB8AC3E}">
        <p14:creationId xmlns:p14="http://schemas.microsoft.com/office/powerpoint/2010/main" val="3772319962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23/05/26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23/05/26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23/05/26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23/05/26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23/05/26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23/05/26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16130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23/05/26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  <p:sldLayoutId id="2147483735" r:id="rId21"/>
    <p:sldLayoutId id="2147483736" r:id="rId22"/>
    <p:sldLayoutId id="2147483737" r:id="rId23"/>
    <p:sldLayoutId id="2147483738" r:id="rId24"/>
    <p:sldLayoutId id="2147483739" r:id="rId25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25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35.png"/><Relationship Id="rId7" Type="http://schemas.openxmlformats.org/officeDocument/2006/relationships/diagramColors" Target="../diagrams/colors5.xm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Relationship Id="rId9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39.png"/><Relationship Id="rId7" Type="http://schemas.openxmlformats.org/officeDocument/2006/relationships/diagramColors" Target="../diagrams/colors6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image" Target="../media/image5.jpeg"/><Relationship Id="rId4" Type="http://schemas.openxmlformats.org/officeDocument/2006/relationships/diagramData" Target="../diagrams/data1.xml"/><Relationship Id="rId9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5844" y="758952"/>
            <a:ext cx="4526280" cy="3227514"/>
          </a:xfrm>
        </p:spPr>
        <p:txBody>
          <a:bodyPr>
            <a:noAutofit/>
          </a:bodyPr>
          <a:lstStyle/>
          <a:p>
            <a:r>
              <a:rPr lang="it-IT" sz="3200" dirty="0"/>
              <a:t>Chirurgia </a:t>
            </a:r>
            <a:r>
              <a:rPr lang="it-IT" sz="3200" dirty="0" err="1"/>
              <a:t>Bariatrica</a:t>
            </a:r>
            <a:r>
              <a:rPr lang="it-IT" sz="3200" dirty="0"/>
              <a:t> Revisionale: esperienza monocentrica degli ultimi 5 anni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68656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it-IT" altLang="it-IT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Michela Campanelli</a:t>
            </a:r>
          </a:p>
          <a:p>
            <a:pPr algn="ctr"/>
            <a:br>
              <a:rPr lang="it-IT" altLang="it-IT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Dipartimento di Chirurgia </a:t>
            </a:r>
            <a:r>
              <a:rPr lang="it-IT" altLang="it-IT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Bariatrica</a:t>
            </a:r>
            <a:r>
              <a:rPr lang="it-IT" altLang="it-IT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Metabolica</a:t>
            </a:r>
            <a:br>
              <a:rPr lang="it-IT" altLang="it-IT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GVM Care &amp; </a:t>
            </a:r>
            <a:r>
              <a:rPr lang="it-IT" altLang="it-IT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br>
              <a:rPr lang="it-IT" altLang="it-IT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it-IT" altLang="it-IT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Istituto Clinico </a:t>
            </a:r>
            <a:r>
              <a:rPr lang="it-IT" altLang="it-IT" sz="4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CasalPalocco</a:t>
            </a:r>
            <a:r>
              <a:rPr lang="it-IT" altLang="it-IT" sz="4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Roma</a:t>
            </a:r>
            <a:br>
              <a:rPr lang="it-IT" altLang="it-IT" sz="2800" b="1" dirty="0">
                <a:solidFill>
                  <a:schemeClr val="tx1"/>
                </a:solidFill>
                <a:latin typeface="Comic Sans MS" panose="030F0902030302020204" pitchFamily="66" charset="0"/>
              </a:rPr>
            </a:br>
            <a:br>
              <a:rPr lang="it-IT" altLang="it-IT" sz="2800" b="1" dirty="0">
                <a:solidFill>
                  <a:schemeClr val="bg1"/>
                </a:solidFill>
                <a:latin typeface="Comic Sans MS" panose="030F0902030302020204" pitchFamily="66" charset="0"/>
              </a:rPr>
            </a:br>
            <a:r>
              <a:rPr lang="it-IT" altLang="it-IT" sz="2800" b="1" dirty="0">
                <a:solidFill>
                  <a:schemeClr val="bg1"/>
                </a:solidFill>
                <a:latin typeface="Comic Sans MS" panose="030F0902030302020204" pitchFamily="66" charset="0"/>
              </a:rPr>
              <a:t>San Pier Damiano Hospital – Faenza (Ra)</a:t>
            </a:r>
            <a:endParaRPr lang="it-IT" sz="2800" b="1" dirty="0"/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88920" y="552417"/>
            <a:ext cx="3639746" cy="1414145"/>
          </a:xfrm>
        </p:spPr>
        <p:txBody>
          <a:bodyPr anchor="b">
            <a:normAutofit/>
          </a:bodyPr>
          <a:lstStyle/>
          <a:p>
            <a:r>
              <a:rPr lang="en-US" sz="3200" b="1" dirty="0"/>
              <a:t>Weight regain: SG versus OAGB</a:t>
            </a:r>
            <a:endParaRPr lang="it-IT" sz="3100" b="1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936" y="2146817"/>
            <a:ext cx="4538730" cy="1613292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3"/>
          <a:srcRect t="7077" b="4317"/>
          <a:stretch/>
        </p:blipFill>
        <p:spPr>
          <a:xfrm>
            <a:off x="433263" y="3805833"/>
            <a:ext cx="3879361" cy="203435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4"/>
          <a:srcRect r="9831"/>
          <a:stretch/>
        </p:blipFill>
        <p:spPr>
          <a:xfrm>
            <a:off x="4804756" y="830880"/>
            <a:ext cx="7142087" cy="2271364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2323" y="3373698"/>
            <a:ext cx="4657153" cy="2838868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9686544" y="2128343"/>
            <a:ext cx="420624" cy="946427"/>
          </a:xfrm>
          <a:prstGeom prst="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12"/>
          <p:cNvSpPr/>
          <p:nvPr/>
        </p:nvSpPr>
        <p:spPr>
          <a:xfrm>
            <a:off x="7758204" y="2128344"/>
            <a:ext cx="462686" cy="936956"/>
          </a:xfrm>
          <a:prstGeom prst="rect">
            <a:avLst/>
          </a:prstGeom>
          <a:noFill/>
          <a:ln w="38100" cap="flat" cmpd="sng" algn="ctr">
            <a:solidFill>
              <a:schemeClr val="accent3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3832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71738" y="629515"/>
            <a:ext cx="3639746" cy="1414145"/>
          </a:xfrm>
        </p:spPr>
        <p:txBody>
          <a:bodyPr anchor="b">
            <a:normAutofit/>
          </a:bodyPr>
          <a:lstStyle/>
          <a:p>
            <a:r>
              <a:rPr lang="en-US" sz="3200" b="1" dirty="0"/>
              <a:t>Weight regain after RYGB</a:t>
            </a:r>
            <a:endParaRPr lang="it-IT" sz="3100" b="1" dirty="0"/>
          </a:p>
        </p:txBody>
      </p:sp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FE2A9F05-C0DB-F156-C174-ACB0B1A3F741}"/>
              </a:ext>
            </a:extLst>
          </p:cNvPr>
          <p:cNvGraphicFramePr/>
          <p:nvPr/>
        </p:nvGraphicFramePr>
        <p:xfrm>
          <a:off x="-147383" y="1722274"/>
          <a:ext cx="4958867" cy="37991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3" name="Immagine 12">
            <a:extLst>
              <a:ext uri="{FF2B5EF4-FFF2-40B4-BE49-F238E27FC236}">
                <a16:creationId xmlns:a16="http://schemas.microsoft.com/office/drawing/2014/main" id="{FC11889C-F4AC-0DC3-86ED-EEDC7FC35D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93488" y="1887903"/>
            <a:ext cx="6998175" cy="326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996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8320" y="585326"/>
            <a:ext cx="3639746" cy="1414145"/>
          </a:xfrm>
        </p:spPr>
        <p:txBody>
          <a:bodyPr anchor="b">
            <a:normAutofit/>
          </a:bodyPr>
          <a:lstStyle/>
          <a:p>
            <a:r>
              <a:rPr lang="en-US" sz="3200" b="1" dirty="0"/>
              <a:t>Weight regain after RYGB</a:t>
            </a:r>
            <a:endParaRPr lang="it-IT" sz="3100" b="1" dirty="0"/>
          </a:p>
        </p:txBody>
      </p:sp>
      <p:pic>
        <p:nvPicPr>
          <p:cNvPr id="13" name="Immagine 12">
            <a:extLst>
              <a:ext uri="{FF2B5EF4-FFF2-40B4-BE49-F238E27FC236}">
                <a16:creationId xmlns:a16="http://schemas.microsoft.com/office/drawing/2014/main" id="{FC11889C-F4AC-0DC3-86ED-EEDC7FC35D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5437" y="358209"/>
            <a:ext cx="6378239" cy="2979998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1" y="4027936"/>
            <a:ext cx="4642875" cy="139135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02" y="2561937"/>
            <a:ext cx="4708953" cy="1050878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5"/>
          <a:srcRect b="27328"/>
          <a:stretch/>
        </p:blipFill>
        <p:spPr>
          <a:xfrm>
            <a:off x="5846618" y="3468162"/>
            <a:ext cx="4922981" cy="2811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98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1815" y="630189"/>
            <a:ext cx="3639746" cy="1414145"/>
          </a:xfrm>
        </p:spPr>
        <p:txBody>
          <a:bodyPr anchor="b">
            <a:normAutofit/>
          </a:bodyPr>
          <a:lstStyle/>
          <a:p>
            <a:r>
              <a:rPr lang="en-US" sz="3200" b="1" dirty="0"/>
              <a:t>Weight regain after RYGB</a:t>
            </a:r>
            <a:endParaRPr lang="it-IT" sz="3100" b="1" dirty="0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57236" y="900233"/>
            <a:ext cx="6664017" cy="941784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7237" y="1845433"/>
            <a:ext cx="6664017" cy="1569057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70" y="2488208"/>
            <a:ext cx="4571591" cy="1093994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780" y="4026076"/>
            <a:ext cx="4396328" cy="1477528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8211" y="3575821"/>
            <a:ext cx="4725377" cy="2492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443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60306" y="850620"/>
            <a:ext cx="3639746" cy="1414145"/>
          </a:xfrm>
        </p:spPr>
        <p:txBody>
          <a:bodyPr anchor="b">
            <a:normAutofit/>
          </a:bodyPr>
          <a:lstStyle/>
          <a:p>
            <a:r>
              <a:rPr lang="it-IT" sz="3100" b="1" dirty="0" err="1"/>
              <a:t>Surgical</a:t>
            </a:r>
            <a:r>
              <a:rPr lang="it-IT" sz="3100" b="1" dirty="0"/>
              <a:t> </a:t>
            </a:r>
            <a:r>
              <a:rPr lang="it-IT" sz="3100" b="1" dirty="0" err="1"/>
              <a:t>intervention</a:t>
            </a:r>
            <a:endParaRPr lang="it-IT" sz="3100" b="1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B275E59-FAAA-5063-2512-315F5F3D6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3242" y="748261"/>
            <a:ext cx="4265579" cy="1618864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id="{3B79F8BF-F126-4F21-724F-1557A5C14C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2849" y="4464702"/>
            <a:ext cx="4321731" cy="1842390"/>
          </a:xfrm>
          <a:prstGeom prst="rect">
            <a:avLst/>
          </a:prstGeom>
        </p:spPr>
      </p:pic>
      <p:graphicFrame>
        <p:nvGraphicFramePr>
          <p:cNvPr id="13" name="Diagramma 12">
            <a:extLst>
              <a:ext uri="{FF2B5EF4-FFF2-40B4-BE49-F238E27FC236}">
                <a16:creationId xmlns:a16="http://schemas.microsoft.com/office/drawing/2014/main" id="{36ED663B-B065-D869-322E-A59939C82D29}"/>
              </a:ext>
            </a:extLst>
          </p:cNvPr>
          <p:cNvGraphicFramePr/>
          <p:nvPr/>
        </p:nvGraphicFramePr>
        <p:xfrm>
          <a:off x="-121920" y="1798320"/>
          <a:ext cx="5047805" cy="39903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17" name="Immagine 16">
            <a:extLst>
              <a:ext uri="{FF2B5EF4-FFF2-40B4-BE49-F238E27FC236}">
                <a16:creationId xmlns:a16="http://schemas.microsoft.com/office/drawing/2014/main" id="{3B7BD0FC-F990-F2B4-2777-D07710DAC3A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096000" y="2459345"/>
            <a:ext cx="4847670" cy="17791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526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21530" y="836786"/>
            <a:ext cx="3639746" cy="1414145"/>
          </a:xfrm>
        </p:spPr>
        <p:txBody>
          <a:bodyPr anchor="b">
            <a:normAutofit/>
          </a:bodyPr>
          <a:lstStyle/>
          <a:p>
            <a:r>
              <a:rPr lang="it-IT" sz="3100" b="1" dirty="0" err="1"/>
              <a:t>Surgical</a:t>
            </a:r>
            <a:r>
              <a:rPr lang="it-IT" sz="3100" b="1" dirty="0"/>
              <a:t> </a:t>
            </a:r>
            <a:r>
              <a:rPr lang="it-IT" sz="3100" b="1" dirty="0" err="1"/>
              <a:t>intervention</a:t>
            </a:r>
            <a:endParaRPr lang="it-IT" sz="3100" b="1" dirty="0"/>
          </a:p>
        </p:txBody>
      </p:sp>
      <p:pic>
        <p:nvPicPr>
          <p:cNvPr id="3" name="Immagin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07953" y="718091"/>
            <a:ext cx="5962517" cy="2382520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1723" y="3100611"/>
            <a:ext cx="6852744" cy="3107472"/>
          </a:xfrm>
          <a:prstGeom prst="rect">
            <a:avLst/>
          </a:prstGeom>
        </p:spPr>
      </p:pic>
      <p:graphicFrame>
        <p:nvGraphicFramePr>
          <p:cNvPr id="14" name="Segnaposto contenuto 9">
            <a:extLst>
              <a:ext uri="{FF2B5EF4-FFF2-40B4-BE49-F238E27FC236}">
                <a16:creationId xmlns:a16="http://schemas.microsoft.com/office/drawing/2014/main" id="{77C722CC-FA90-12E4-6297-8B7E90644842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1102068" y="1680166"/>
          <a:ext cx="8215286" cy="46782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67603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07779" y="585326"/>
            <a:ext cx="3639746" cy="1414145"/>
          </a:xfrm>
        </p:spPr>
        <p:txBody>
          <a:bodyPr anchor="b">
            <a:normAutofit/>
          </a:bodyPr>
          <a:lstStyle/>
          <a:p>
            <a:r>
              <a:rPr lang="it-IT" sz="3100" b="1" dirty="0" err="1"/>
              <a:t>Revisional</a:t>
            </a:r>
            <a:r>
              <a:rPr lang="it-IT" sz="3100" b="1" dirty="0"/>
              <a:t> </a:t>
            </a:r>
            <a:r>
              <a:rPr lang="it-IT" sz="3100" b="1" dirty="0" err="1"/>
              <a:t>surgery</a:t>
            </a:r>
            <a:r>
              <a:rPr lang="it-IT" sz="3100" b="1" dirty="0"/>
              <a:t> </a:t>
            </a:r>
            <a:r>
              <a:rPr lang="it-IT" sz="3100" b="1" dirty="0" err="1"/>
              <a:t>after</a:t>
            </a:r>
            <a:r>
              <a:rPr lang="it-IT" sz="3100" b="1" dirty="0"/>
              <a:t> SG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9B275E59-FAAA-5063-2512-315F5F3D68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41" y="2314748"/>
            <a:ext cx="4393885" cy="1667558"/>
          </a:xfrm>
          <a:prstGeom prst="rect">
            <a:avLst/>
          </a:prstGeom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61" y="4404360"/>
            <a:ext cx="4710874" cy="960649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8624" y="782171"/>
            <a:ext cx="4710030" cy="277260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15095" y="3702829"/>
            <a:ext cx="4916173" cy="259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734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F87DD7D-AA34-D9BA-14A1-81A295C42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Obiettivi</a:t>
            </a:r>
            <a:br>
              <a:rPr lang="it-IT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ED543E-93E0-3CD4-106F-3ADAE84A85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82258" y="1639571"/>
            <a:ext cx="10058400" cy="376089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r>
              <a:rPr lang="it-I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Analizzare i dati di Chirurgia </a:t>
            </a:r>
            <a:r>
              <a:rPr lang="it-IT" sz="1800" kern="100" dirty="0" err="1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</a:t>
            </a:r>
            <a:r>
              <a:rPr lang="it-IT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ariatrica</a:t>
            </a:r>
            <a:r>
              <a:rPr lang="it-I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di Revisione in un Centro ad Alto </a:t>
            </a:r>
            <a:r>
              <a:rPr lang="it-IT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</a:t>
            </a:r>
            <a:r>
              <a:rPr lang="it-I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olume</a:t>
            </a:r>
          </a:p>
          <a:p>
            <a:r>
              <a:rPr lang="it-IT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</a:t>
            </a:r>
            <a:r>
              <a:rPr lang="it-I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eriodo di riferimento di 5 anni</a:t>
            </a:r>
          </a:p>
          <a:p>
            <a:endParaRPr lang="it-IT" sz="1800" kern="100" dirty="0"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it-IT" sz="1800" b="1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V</a:t>
            </a:r>
            <a:r>
              <a:rPr lang="it-IT" sz="1800" b="1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ALUTAZIONE:</a:t>
            </a:r>
          </a:p>
          <a:p>
            <a:pPr>
              <a:buFont typeface="Wingdings" pitchFamily="2" charset="2"/>
              <a:buChar char="ü"/>
            </a:pPr>
            <a:r>
              <a:rPr lang="it-I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it-I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ndicazioni agli interventi di revisione e la loro distribuzione, </a:t>
            </a:r>
          </a:p>
          <a:p>
            <a:pPr>
              <a:buFont typeface="Wingdings" pitchFamily="2" charset="2"/>
              <a:buChar char="ü"/>
            </a:pPr>
            <a:r>
              <a:rPr lang="it-IT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</a:t>
            </a:r>
            <a:r>
              <a:rPr lang="it-I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 profilo di sicurezza in termini di complicanze intra e post-operatorie, </a:t>
            </a:r>
          </a:p>
          <a:p>
            <a:pPr>
              <a:buFont typeface="Wingdings" pitchFamily="2" charset="2"/>
              <a:buChar char="ü"/>
            </a:pPr>
            <a:r>
              <a:rPr lang="it-IT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D</a:t>
            </a:r>
            <a:r>
              <a:rPr lang="it-I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urata della degenza ospedaliera e mortalità </a:t>
            </a:r>
            <a:r>
              <a:rPr lang="it-IT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perioperatoria</a:t>
            </a:r>
            <a:r>
              <a:rPr lang="it-I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, </a:t>
            </a:r>
          </a:p>
          <a:p>
            <a:pPr>
              <a:buFont typeface="Wingdings" pitchFamily="2" charset="2"/>
              <a:buChar char="ü"/>
            </a:pPr>
            <a:r>
              <a:rPr lang="it-IT" sz="1800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E</a:t>
            </a:r>
            <a:r>
              <a:rPr lang="it-I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siti clinici nel follow-up, (</a:t>
            </a:r>
            <a:r>
              <a:rPr lang="it-IT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outcome</a:t>
            </a:r>
            <a:r>
              <a:rPr lang="it-I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ponderali, metabolici e funzionali).</a:t>
            </a:r>
          </a:p>
          <a:p>
            <a:endParaRPr lang="it-IT" dirty="0"/>
          </a:p>
        </p:txBody>
      </p:sp>
      <p:pic>
        <p:nvPicPr>
          <p:cNvPr id="4" name="Segnaposto contenuto 4">
            <a:extLst>
              <a:ext uri="{FF2B5EF4-FFF2-40B4-BE49-F238E27FC236}">
                <a16:creationId xmlns:a16="http://schemas.microsoft.com/office/drawing/2014/main" id="{C1CCDCE7-9756-CF1C-ECC9-EA0E828B9F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58472" y="88335"/>
            <a:ext cx="2587880" cy="1449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515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10F8C7-4102-7721-1E7B-F4672FB84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z="48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Risultati</a:t>
            </a:r>
            <a:br>
              <a:rPr lang="it-IT" sz="4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97110AA-DE63-A300-AE11-369B86CB79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1110" y="1166913"/>
            <a:ext cx="10058400" cy="2867877"/>
          </a:xfrm>
          <a:ln>
            <a:solidFill>
              <a:schemeClr val="accent1"/>
            </a:solidFill>
          </a:ln>
        </p:spPr>
        <p:txBody>
          <a:bodyPr>
            <a:normAutofit lnSpcReduction="10000"/>
          </a:bodyPr>
          <a:lstStyle/>
          <a:p>
            <a:r>
              <a:rPr lang="it-I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 coorte era prevalentemente femminile (81,5%) </a:t>
            </a:r>
          </a:p>
          <a:p>
            <a:r>
              <a:rPr lang="it-I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82,3% aveva subito chirurgia </a:t>
            </a:r>
            <a:r>
              <a:rPr lang="it-IT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bariatrica</a:t>
            </a:r>
            <a:r>
              <a:rPr lang="it-I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primaria in altri centri. </a:t>
            </a:r>
          </a:p>
          <a:p>
            <a:r>
              <a:rPr lang="it-I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Nelle prime revisioni (</a:t>
            </a:r>
            <a:r>
              <a:rPr lang="it-IT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</a:t>
            </a:r>
            <a:r>
              <a:rPr lang="it-I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=743) il WR era l’indicazione principale (322), seguito da complicanze meccaniche/anatomiche (164) e GERD (141); IWL 3,9%, malassorbimento 2,2%. </a:t>
            </a:r>
          </a:p>
          <a:p>
            <a:r>
              <a:rPr lang="it-I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Il WR rimane predominante nelle seconde (61,2%) e terze revisioni (54,6%).</a:t>
            </a:r>
          </a:p>
          <a:p>
            <a:r>
              <a:rPr lang="it-I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Nelle </a:t>
            </a:r>
            <a:r>
              <a:rPr lang="en-US" sz="16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revisioni</a:t>
            </a:r>
            <a:r>
              <a:rPr lang="en-US" sz="16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multiple </a:t>
            </a:r>
            <a:r>
              <a:rPr lang="en-US" sz="16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avanzate</a:t>
            </a:r>
            <a:r>
              <a:rPr lang="en-US" sz="16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si</a:t>
            </a:r>
            <a:r>
              <a:rPr lang="en-US" sz="16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osserva</a:t>
            </a:r>
            <a:r>
              <a:rPr lang="en-US" sz="16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una</a:t>
            </a:r>
            <a:r>
              <a:rPr lang="en-US" sz="16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maggiore</a:t>
            </a:r>
            <a:r>
              <a:rPr lang="en-US" sz="16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eterogeneità</a:t>
            </a:r>
            <a:r>
              <a:rPr lang="en-US" sz="16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espressione</a:t>
            </a:r>
            <a:r>
              <a:rPr lang="en-US" sz="16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della</a:t>
            </a:r>
            <a:r>
              <a:rPr lang="en-US" sz="16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crescente</a:t>
            </a:r>
            <a:r>
              <a:rPr lang="en-US" sz="16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complessità</a:t>
            </a:r>
            <a:r>
              <a:rPr lang="en-US" sz="16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clinica</a:t>
            </a:r>
            <a:r>
              <a:rPr lang="en-US" sz="16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.</a:t>
            </a:r>
            <a:endParaRPr lang="it-IT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it-I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L’OAGB è stato l’intervento revisionale più frequente, con significativa riduzione del BMI (</a:t>
            </a:r>
            <a:r>
              <a:rPr lang="it-IT" sz="1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it-IT" sz="1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&lt;0,05) e miglioramenti di %TWL e %EWL.</a:t>
            </a:r>
          </a:p>
          <a:p>
            <a:pPr marL="0" indent="0">
              <a:buNone/>
            </a:pPr>
            <a:endParaRPr lang="it-IT" sz="20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it-IT" dirty="0"/>
          </a:p>
        </p:txBody>
      </p:sp>
      <p:sp>
        <p:nvSpPr>
          <p:cNvPr id="5" name="Text 16">
            <a:extLst>
              <a:ext uri="{FF2B5EF4-FFF2-40B4-BE49-F238E27FC236}">
                <a16:creationId xmlns:a16="http://schemas.microsoft.com/office/drawing/2014/main" id="{CF3C7C9D-050F-69E7-A7F3-A623DD8093EE}"/>
              </a:ext>
            </a:extLst>
          </p:cNvPr>
          <p:cNvSpPr/>
          <p:nvPr/>
        </p:nvSpPr>
        <p:spPr>
          <a:xfrm>
            <a:off x="636671" y="4780267"/>
            <a:ext cx="5489809" cy="160108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 anchor="t"/>
          <a:lstStyle/>
          <a:p>
            <a:pPr marL="285739" indent="-285739">
              <a:lnSpc>
                <a:spcPct val="150000"/>
              </a:lnSpc>
              <a:buSzPct val="100000"/>
              <a:buChar char="•"/>
            </a:pPr>
            <a:r>
              <a:rPr lang="it-IT" sz="16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Fascia d'età prevalente: </a:t>
            </a:r>
            <a:r>
              <a:rPr lang="it-IT" sz="1600" b="1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40–51y</a:t>
            </a:r>
          </a:p>
          <a:p>
            <a:pPr marL="285739" indent="-285739">
              <a:lnSpc>
                <a:spcPct val="150000"/>
              </a:lnSpc>
              <a:buSzPct val="100000"/>
              <a:buChar char="•"/>
            </a:pPr>
            <a:r>
              <a:rPr lang="it-IT" sz="16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BMI medio </a:t>
            </a:r>
            <a:r>
              <a:rPr lang="it-IT" sz="16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pre</a:t>
            </a:r>
            <a:r>
              <a:rPr lang="it-IT" sz="16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-revisione (altri centri): </a:t>
            </a:r>
            <a:r>
              <a:rPr lang="it-IT" sz="1600" b="1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35,95 ± 7,42 kg/m²</a:t>
            </a:r>
            <a:endParaRPr lang="it-IT" sz="16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85739" indent="-285739">
              <a:lnSpc>
                <a:spcPct val="150000"/>
              </a:lnSpc>
              <a:buSzPct val="100000"/>
              <a:buChar char="•"/>
            </a:pPr>
            <a:r>
              <a:rPr lang="it-IT" sz="16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BMI medio </a:t>
            </a:r>
            <a:r>
              <a:rPr lang="it-IT" sz="16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pre</a:t>
            </a:r>
            <a:r>
              <a:rPr lang="it-IT" sz="16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-revisione (nostro centro): </a:t>
            </a:r>
            <a:r>
              <a:rPr lang="it-IT" sz="1600" b="1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28,73 ± 6,54 kg/m²</a:t>
            </a:r>
            <a:endParaRPr lang="it-IT" sz="16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85739" indent="-285739">
              <a:lnSpc>
                <a:spcPct val="150000"/>
              </a:lnSpc>
              <a:buSzPct val="100000"/>
              <a:buChar char="•"/>
            </a:pPr>
            <a:r>
              <a:rPr lang="it-IT" sz="16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Provenienza geografica eterogenea, prevalenza dal Lazio</a:t>
            </a:r>
            <a:endParaRPr lang="it-IT" sz="16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  <p:pic>
        <p:nvPicPr>
          <p:cNvPr id="9" name="Segnaposto contenuto 4">
            <a:extLst>
              <a:ext uri="{FF2B5EF4-FFF2-40B4-BE49-F238E27FC236}">
                <a16:creationId xmlns:a16="http://schemas.microsoft.com/office/drawing/2014/main" id="{2CF89EE2-D148-99B6-4AB5-87578F1A2B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1986" y="4780268"/>
            <a:ext cx="2859073" cy="160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937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631925" y="979319"/>
            <a:ext cx="11021021" cy="13831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La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chirurgia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di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revisione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è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associata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a un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profilo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di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rischio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superiore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rispetto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alla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chirurgia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bariatrica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primaria</a:t>
            </a:r>
            <a:endParaRPr lang="en-US" sz="1400" dirty="0">
              <a:solidFill>
                <a:srgbClr val="3B3535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I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risultati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dimostrano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un </a:t>
            </a:r>
            <a:r>
              <a:rPr lang="en-US" sz="1400" b="1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controllo</a:t>
            </a:r>
            <a:r>
              <a:rPr lang="en-US" sz="1400" b="1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adeguato</a:t>
            </a:r>
            <a:r>
              <a:rPr lang="en-US" sz="1400" b="1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del </a:t>
            </a:r>
            <a:r>
              <a:rPr lang="en-US" sz="1400" b="1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rischio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in un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centro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ad alto volume. </a:t>
            </a:r>
          </a:p>
          <a:p>
            <a:pPr algn="just">
              <a:lnSpc>
                <a:spcPct val="150000"/>
              </a:lnSpc>
            </a:pP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Le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complicanze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intraoperatorie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risultano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numericamente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limitate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, le post-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operatorie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sono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prevalentemente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di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grado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lieve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-moderato. </a:t>
            </a:r>
          </a:p>
          <a:p>
            <a:pPr algn="just">
              <a:lnSpc>
                <a:spcPct val="150000"/>
              </a:lnSpc>
            </a:pPr>
            <a:r>
              <a:rPr lang="en-US" sz="1400" b="1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Nessuna</a:t>
            </a:r>
            <a:r>
              <a:rPr lang="en-US" sz="1400" b="1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mortalità</a:t>
            </a:r>
            <a:r>
              <a:rPr lang="en-US" sz="1400" b="1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perioperatoria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è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stata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registrata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(3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decessi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nel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follow-up per cause non correlate).</a:t>
            </a:r>
            <a:endParaRPr lang="en-US" sz="14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  <p:sp>
        <p:nvSpPr>
          <p:cNvPr id="12" name="Text 7"/>
          <p:cNvSpPr/>
          <p:nvPr/>
        </p:nvSpPr>
        <p:spPr>
          <a:xfrm>
            <a:off x="2844086" y="2548660"/>
            <a:ext cx="5329406" cy="2456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lIns="0" tIns="0" rIns="0" bIns="0" rtlCol="0" anchor="t"/>
          <a:lstStyle/>
          <a:p>
            <a:pPr algn="ctr">
              <a:lnSpc>
                <a:spcPts val="1917"/>
              </a:lnSpc>
            </a:pPr>
            <a:r>
              <a:rPr lang="en-US" sz="2000" b="1" dirty="0" err="1">
                <a:solidFill>
                  <a:srgbClr val="1F1E1E"/>
                </a:solidFill>
                <a:latin typeface="Alexandria Light"/>
                <a:ea typeface="Alexandria Semi Bold" pitchFamily="34" charset="-122"/>
                <a:cs typeface="Alexandria Semi Bold"/>
              </a:rPr>
              <a:t>Complicanze</a:t>
            </a:r>
            <a:r>
              <a:rPr lang="en-US" sz="2000" b="1" dirty="0">
                <a:solidFill>
                  <a:srgbClr val="1F1E1E"/>
                </a:solidFill>
                <a:latin typeface="Alexandria Light"/>
                <a:ea typeface="Alexandria Semi Bold" pitchFamily="34" charset="-122"/>
                <a:cs typeface="Alexandria Semi Bold"/>
              </a:rPr>
              <a:t> Post-</a:t>
            </a:r>
            <a:r>
              <a:rPr lang="en-US" sz="2000" b="1" dirty="0" err="1">
                <a:solidFill>
                  <a:srgbClr val="1F1E1E"/>
                </a:solidFill>
                <a:latin typeface="Alexandria Light"/>
                <a:ea typeface="Alexandria Semi Bold" pitchFamily="34" charset="-122"/>
                <a:cs typeface="Alexandria Semi Bold"/>
              </a:rPr>
              <a:t>Operatorie</a:t>
            </a:r>
            <a:r>
              <a:rPr lang="en-US" sz="2000" b="1" dirty="0">
                <a:solidFill>
                  <a:srgbClr val="1F1E1E"/>
                </a:solidFill>
                <a:latin typeface="Alexandria Light"/>
                <a:ea typeface="Alexandria Semi Bold" pitchFamily="34" charset="-122"/>
                <a:cs typeface="Alexandria Semi Bold"/>
              </a:rPr>
              <a:t> </a:t>
            </a:r>
            <a:r>
              <a:rPr lang="en-US" sz="2000" b="1" dirty="0" err="1">
                <a:solidFill>
                  <a:srgbClr val="1F1E1E"/>
                </a:solidFill>
                <a:latin typeface="Alexandria Light"/>
                <a:ea typeface="Alexandria Semi Bold" pitchFamily="34" charset="-122"/>
                <a:cs typeface="Alexandria Semi Bold"/>
              </a:rPr>
              <a:t>Principali</a:t>
            </a:r>
            <a:endParaRPr lang="en-US" sz="2000" b="1" dirty="0">
              <a:latin typeface="Alexandria Light"/>
              <a:cs typeface="Alexandria Semi Bold"/>
            </a:endParaRPr>
          </a:p>
        </p:txBody>
      </p:sp>
      <p:sp>
        <p:nvSpPr>
          <p:cNvPr id="13" name="Text 8"/>
          <p:cNvSpPr/>
          <p:nvPr/>
        </p:nvSpPr>
        <p:spPr>
          <a:xfrm>
            <a:off x="539056" y="2977641"/>
            <a:ext cx="7634436" cy="205238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285739" indent="-285739">
              <a:lnSpc>
                <a:spcPct val="150000"/>
              </a:lnSpc>
              <a:buSzPct val="100000"/>
              <a:buChar char="•"/>
            </a:pPr>
            <a:r>
              <a:rPr lang="en-US" sz="1400" b="1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Ulcere</a:t>
            </a:r>
            <a:r>
              <a:rPr lang="en-US" sz="1400" b="1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anastomotiche</a:t>
            </a:r>
            <a:r>
              <a:rPr lang="en-US" sz="1400" b="1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: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più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frequenti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dopo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primaria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e 1ª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revisione</a:t>
            </a:r>
            <a:endParaRPr lang="en-US" sz="14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85739" indent="-285739">
              <a:lnSpc>
                <a:spcPct val="150000"/>
              </a:lnSpc>
              <a:buSzPct val="100000"/>
              <a:buChar char="•"/>
            </a:pPr>
            <a:r>
              <a:rPr lang="en-US" sz="1400" b="1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Laparocele</a:t>
            </a:r>
            <a:r>
              <a:rPr lang="en-US" sz="1400" b="1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: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picco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nella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2ª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revisione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(n=16),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correlato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al trauma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chirurgico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cumulativo</a:t>
            </a:r>
            <a:endParaRPr lang="en-US" sz="14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85739" indent="-285739">
              <a:lnSpc>
                <a:spcPct val="150000"/>
              </a:lnSpc>
              <a:buSzPct val="100000"/>
              <a:buChar char="•"/>
            </a:pPr>
            <a:r>
              <a:rPr lang="en-US" sz="1400" b="1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Sanguinamenti</a:t>
            </a:r>
            <a:r>
              <a:rPr lang="en-US" sz="1400" b="1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: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distribuzione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costante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ma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numericamente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contenuta</a:t>
            </a:r>
            <a:endParaRPr lang="en-US" sz="14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85739" indent="-285739">
              <a:lnSpc>
                <a:spcPct val="150000"/>
              </a:lnSpc>
              <a:buSzPct val="100000"/>
              <a:buChar char="•"/>
            </a:pPr>
            <a:r>
              <a:rPr lang="en-US" sz="1400" b="1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Fistole</a:t>
            </a:r>
            <a:r>
              <a:rPr lang="en-US" sz="1400" b="1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/Leak: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quota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minoritaria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prevalenti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nelle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revisioni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iniziali</a:t>
            </a:r>
            <a:endParaRPr lang="en-US" sz="14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marL="285739" indent="-285739">
              <a:lnSpc>
                <a:spcPct val="150000"/>
              </a:lnSpc>
              <a:buSzPct val="100000"/>
              <a:buChar char="•"/>
            </a:pPr>
            <a:r>
              <a:rPr lang="en-US" sz="1400" b="1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Occlusioni</a:t>
            </a:r>
            <a:r>
              <a:rPr lang="en-US" sz="1400" b="1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intestinali</a:t>
            </a:r>
            <a:r>
              <a:rPr lang="en-US" sz="1400" b="1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: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rare ma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clinicamente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rilevanti</a:t>
            </a:r>
            <a:endParaRPr lang="en-US" sz="14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  <p:sp>
        <p:nvSpPr>
          <p:cNvPr id="22" name="Shape 9">
            <a:extLst>
              <a:ext uri="{FF2B5EF4-FFF2-40B4-BE49-F238E27FC236}">
                <a16:creationId xmlns:a16="http://schemas.microsoft.com/office/drawing/2014/main" id="{136C3BD3-93E3-B13B-DC92-DE3C317251A9}"/>
              </a:ext>
            </a:extLst>
          </p:cNvPr>
          <p:cNvSpPr/>
          <p:nvPr/>
        </p:nvSpPr>
        <p:spPr>
          <a:xfrm>
            <a:off x="539056" y="5862362"/>
            <a:ext cx="11113889" cy="759878"/>
          </a:xfrm>
          <a:prstGeom prst="roundRect">
            <a:avLst>
              <a:gd name="adj" fmla="val 7875"/>
            </a:avLst>
          </a:prstGeom>
          <a:noFill/>
          <a:ln/>
        </p:spPr>
        <p:txBody>
          <a:bodyPr/>
          <a:lstStyle/>
          <a:p>
            <a:endParaRPr lang="fr-FR" sz="1500"/>
          </a:p>
        </p:txBody>
      </p:sp>
      <p:sp>
        <p:nvSpPr>
          <p:cNvPr id="26" name="Text 10">
            <a:extLst>
              <a:ext uri="{FF2B5EF4-FFF2-40B4-BE49-F238E27FC236}">
                <a16:creationId xmlns:a16="http://schemas.microsoft.com/office/drawing/2014/main" id="{92BFA6A6-FF57-7DA4-04E2-FAD1EAE770E2}"/>
              </a:ext>
            </a:extLst>
          </p:cNvPr>
          <p:cNvSpPr/>
          <p:nvPr/>
        </p:nvSpPr>
        <p:spPr>
          <a:xfrm>
            <a:off x="631925" y="5552118"/>
            <a:ext cx="10438326" cy="5251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/>
            <a:r>
              <a:rPr lang="en-US" sz="1700" b="1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La quasi </a:t>
            </a:r>
            <a:r>
              <a:rPr lang="en-US" sz="1700" b="1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totalità</a:t>
            </a:r>
            <a:r>
              <a:rPr lang="en-US" sz="1700" b="1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degli</a:t>
            </a:r>
            <a:r>
              <a:rPr lang="en-US" sz="1700" b="1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interventi</a:t>
            </a:r>
            <a:r>
              <a:rPr lang="en-US" sz="1700" b="1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è</a:t>
            </a:r>
            <a:r>
              <a:rPr lang="en-US" sz="1700" b="1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stata</a:t>
            </a:r>
            <a:r>
              <a:rPr lang="en-US" sz="1700" b="1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eseguita</a:t>
            </a:r>
            <a:r>
              <a:rPr lang="en-US" sz="1700" b="1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in </a:t>
            </a:r>
            <a:r>
              <a:rPr lang="en-US" sz="1700" b="1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laparoscopia</a:t>
            </a:r>
            <a:r>
              <a:rPr lang="en-US" sz="1700" b="1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, con solo 4 </a:t>
            </a:r>
            <a:r>
              <a:rPr lang="en-US" sz="1700" b="1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laparotomie</a:t>
            </a:r>
            <a:r>
              <a:rPr lang="en-US" sz="1700" b="1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primarie</a:t>
            </a:r>
            <a:r>
              <a:rPr lang="en-US" sz="1700" b="1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e 5 </a:t>
            </a:r>
            <a:r>
              <a:rPr lang="en-US" sz="1700" b="1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conversioni</a:t>
            </a:r>
            <a:r>
              <a:rPr lang="en-US" sz="1700" b="1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700" b="1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intraoperatorie</a:t>
            </a:r>
            <a:r>
              <a:rPr lang="en-US" sz="1700" b="1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id="{7AC6E7F2-0D4F-63CF-A56A-1A9C9AABA4D3}"/>
              </a:ext>
            </a:extLst>
          </p:cNvPr>
          <p:cNvSpPr txBox="1">
            <a:spLocks/>
          </p:cNvSpPr>
          <p:nvPr/>
        </p:nvSpPr>
        <p:spPr>
          <a:xfrm>
            <a:off x="1097280" y="286604"/>
            <a:ext cx="2400300" cy="69271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4000" kern="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Risultati</a:t>
            </a:r>
            <a:br>
              <a:rPr lang="it-IT" sz="4000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</a:br>
            <a:endParaRPr lang="it-IT" sz="4000" dirty="0"/>
          </a:p>
        </p:txBody>
      </p:sp>
      <p:pic>
        <p:nvPicPr>
          <p:cNvPr id="3" name="Segnaposto contenuto 4">
            <a:extLst>
              <a:ext uri="{FF2B5EF4-FFF2-40B4-BE49-F238E27FC236}">
                <a16:creationId xmlns:a16="http://schemas.microsoft.com/office/drawing/2014/main" id="{CC235E86-ED82-EA92-F46C-4AD6BA1099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3871" y="2848639"/>
            <a:ext cx="2859073" cy="160108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tabella 4" descr="snowmen_holiday_weight_gain.jpg">
            <a:extLst>
              <a:ext uri="{FF2B5EF4-FFF2-40B4-BE49-F238E27FC236}">
                <a16:creationId xmlns:a16="http://schemas.microsoft.com/office/drawing/2014/main" id="{C5E10260-F58E-74B4-E2F1-7B09524F1B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789" r="-14789"/>
          <a:stretch>
            <a:fillRect/>
          </a:stretch>
        </p:blipFill>
        <p:spPr bwMode="auto">
          <a:xfrm>
            <a:off x="0" y="106815"/>
            <a:ext cx="2712403" cy="143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9D20A944-1EF4-047B-1122-D3CAC477A824}"/>
              </a:ext>
            </a:extLst>
          </p:cNvPr>
          <p:cNvSpPr txBox="1"/>
          <p:nvPr/>
        </p:nvSpPr>
        <p:spPr>
          <a:xfrm>
            <a:off x="674370" y="1636004"/>
            <a:ext cx="98412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Obesità </a:t>
            </a:r>
            <a:r>
              <a:rPr lang="it-IT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Malattia cronica</a:t>
            </a:r>
            <a:r>
              <a:rPr lang="it-IT" sz="18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sistemica e multifattoriale caratterizzata da un eccessivo accumulo di grasso corporeo, in relazione alla massa magra, tale da rappresentare un rischio per la salute.</a:t>
            </a:r>
          </a:p>
        </p:txBody>
      </p:sp>
      <p:pic>
        <p:nvPicPr>
          <p:cNvPr id="5" name="Picture 4" descr="C:\Documents and Settings\MARCO\Desktop\ARTICOLI TESI\image004 cuora obesita'.jpg">
            <a:extLst>
              <a:ext uri="{FF2B5EF4-FFF2-40B4-BE49-F238E27FC236}">
                <a16:creationId xmlns:a16="http://schemas.microsoft.com/office/drawing/2014/main" id="{3D1BC7E9-3B9E-339E-D5D5-956BD41479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9575" y="2935386"/>
            <a:ext cx="2217750" cy="22866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aphicFrame>
        <p:nvGraphicFramePr>
          <p:cNvPr id="6" name="Segnaposto contenuto 3">
            <a:extLst>
              <a:ext uri="{FF2B5EF4-FFF2-40B4-BE49-F238E27FC236}">
                <a16:creationId xmlns:a16="http://schemas.microsoft.com/office/drawing/2014/main" id="{95D5816F-AC7E-0F9B-A67C-DE45F4B628B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89380969"/>
              </p:ext>
            </p:extLst>
          </p:nvPr>
        </p:nvGraphicFramePr>
        <p:xfrm>
          <a:off x="1851660" y="2559334"/>
          <a:ext cx="7372349" cy="3772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7" name="Picture 7" descr="DSC00006">
            <a:extLst>
              <a:ext uri="{FF2B5EF4-FFF2-40B4-BE49-F238E27FC236}">
                <a16:creationId xmlns:a16="http://schemas.microsoft.com/office/drawing/2014/main" id="{D9FA882C-7F38-7B53-93FA-D245DB4472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237" y="2517541"/>
            <a:ext cx="2586188" cy="193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DSCF3198">
            <a:extLst>
              <a:ext uri="{FF2B5EF4-FFF2-40B4-BE49-F238E27FC236}">
                <a16:creationId xmlns:a16="http://schemas.microsoft.com/office/drawing/2014/main" id="{A8D28321-5A3A-3480-F044-367F3CC39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06237" y="4719148"/>
            <a:ext cx="2585351" cy="1939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21892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3FE7DB-FE96-A794-B097-25A72441F2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1">
            <a:extLst>
              <a:ext uri="{FF2B5EF4-FFF2-40B4-BE49-F238E27FC236}">
                <a16:creationId xmlns:a16="http://schemas.microsoft.com/office/drawing/2014/main" id="{9B87E23F-62E6-71B0-F309-00AFB5396682}"/>
              </a:ext>
            </a:extLst>
          </p:cNvPr>
          <p:cNvSpPr/>
          <p:nvPr/>
        </p:nvSpPr>
        <p:spPr>
          <a:xfrm>
            <a:off x="631924" y="619164"/>
            <a:ext cx="10669757" cy="541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250"/>
              </a:lnSpc>
            </a:pPr>
            <a:r>
              <a:rPr lang="en-US" sz="2583" b="1" dirty="0">
                <a:solidFill>
                  <a:srgbClr val="1F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Tempi </a:t>
            </a:r>
            <a:r>
              <a:rPr lang="en-US" sz="2583" b="1" dirty="0" err="1">
                <a:solidFill>
                  <a:srgbClr val="1F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operatori</a:t>
            </a:r>
            <a:r>
              <a:rPr lang="en-US" sz="2583" b="1" dirty="0">
                <a:solidFill>
                  <a:srgbClr val="1F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Tempi di </a:t>
            </a:r>
            <a:r>
              <a:rPr lang="en-US" sz="2583" b="1" dirty="0" err="1">
                <a:solidFill>
                  <a:srgbClr val="1F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degenza</a:t>
            </a:r>
            <a:endParaRPr lang="en-US" sz="2583" b="1" dirty="0">
              <a:solidFill>
                <a:srgbClr val="1F1E1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3A0BE6AE-0BFC-4CA2-FC6A-FBD25A4715E0}"/>
              </a:ext>
            </a:extLst>
          </p:cNvPr>
          <p:cNvGrpSpPr/>
          <p:nvPr/>
        </p:nvGrpSpPr>
        <p:grpSpPr>
          <a:xfrm>
            <a:off x="1535516" y="1160544"/>
            <a:ext cx="9120969" cy="4542360"/>
            <a:chOff x="1833346" y="1681138"/>
            <a:chExt cx="10945163" cy="5670781"/>
          </a:xfrm>
        </p:grpSpPr>
        <p:sp>
          <p:nvSpPr>
            <p:cNvPr id="5" name="Shape 4">
              <a:extLst>
                <a:ext uri="{FF2B5EF4-FFF2-40B4-BE49-F238E27FC236}">
                  <a16:creationId xmlns:a16="http://schemas.microsoft.com/office/drawing/2014/main" id="{C076AE6A-A851-DEEA-4C1A-4EE581800BFF}"/>
                </a:ext>
              </a:extLst>
            </p:cNvPr>
            <p:cNvSpPr/>
            <p:nvPr/>
          </p:nvSpPr>
          <p:spPr>
            <a:xfrm>
              <a:off x="1853323" y="1894453"/>
              <a:ext cx="10911934" cy="358344"/>
            </a:xfrm>
            <a:prstGeom prst="rect">
              <a:avLst/>
            </a:prstGeom>
            <a:solidFill>
              <a:srgbClr val="FFFFFF">
                <a:alpha val="4000"/>
              </a:srgbClr>
            </a:solidFill>
            <a:ln/>
          </p:spPr>
          <p:txBody>
            <a:bodyPr/>
            <a:lstStyle/>
            <a:p>
              <a:endParaRPr lang="fr-FR" sz="2000" b="1">
                <a:latin typeface="Alexandria Light"/>
              </a:endParaRPr>
            </a:p>
          </p:txBody>
        </p:sp>
        <p:sp>
          <p:nvSpPr>
            <p:cNvPr id="7" name="Text 5">
              <a:extLst>
                <a:ext uri="{FF2B5EF4-FFF2-40B4-BE49-F238E27FC236}">
                  <a16:creationId xmlns:a16="http://schemas.microsoft.com/office/drawing/2014/main" id="{6B5A10C7-BA1C-9868-EA36-F73ACD486909}"/>
                </a:ext>
              </a:extLst>
            </p:cNvPr>
            <p:cNvSpPr/>
            <p:nvPr/>
          </p:nvSpPr>
          <p:spPr>
            <a:xfrm>
              <a:off x="1937091" y="1899611"/>
              <a:ext cx="2498765" cy="2963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1958"/>
                </a:lnSpc>
              </a:pPr>
              <a:r>
                <a:rPr lang="en-US" sz="2000" b="1">
                  <a:solidFill>
                    <a:srgbClr val="3B3535"/>
                  </a:solidFill>
                  <a:latin typeface="Alexandria Light"/>
                  <a:cs typeface="Sora Light"/>
                </a:rPr>
                <a:t>Tipo di </a:t>
              </a:r>
              <a:r>
                <a:rPr lang="en-US" sz="2000" b="1" err="1">
                  <a:solidFill>
                    <a:srgbClr val="3B3535"/>
                  </a:solidFill>
                  <a:latin typeface="Alexandria Light"/>
                  <a:cs typeface="Sora Light"/>
                </a:rPr>
                <a:t>Revisione</a:t>
              </a:r>
              <a:endParaRPr lang="en-US" sz="1500" err="1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9" name="Text 6">
              <a:extLst>
                <a:ext uri="{FF2B5EF4-FFF2-40B4-BE49-F238E27FC236}">
                  <a16:creationId xmlns:a16="http://schemas.microsoft.com/office/drawing/2014/main" id="{54972D92-9D14-8821-E45E-25FCD86ECB9C}"/>
                </a:ext>
              </a:extLst>
            </p:cNvPr>
            <p:cNvSpPr/>
            <p:nvPr/>
          </p:nvSpPr>
          <p:spPr>
            <a:xfrm>
              <a:off x="4544276" y="1899611"/>
              <a:ext cx="1709023" cy="2963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1958"/>
                </a:lnSpc>
              </a:pPr>
              <a:r>
                <a:rPr lang="en-US" sz="2000" b="1">
                  <a:solidFill>
                    <a:srgbClr val="3B3535"/>
                  </a:solidFill>
                  <a:latin typeface="Alexandria Light"/>
                  <a:cs typeface="Sora Light"/>
                </a:rPr>
                <a:t>Int. </a:t>
              </a:r>
              <a:r>
                <a:rPr lang="en-US" sz="2000" b="1" err="1">
                  <a:solidFill>
                    <a:srgbClr val="3B3535"/>
                  </a:solidFill>
                  <a:latin typeface="Alexandria Light"/>
                  <a:cs typeface="Sora Light"/>
                </a:rPr>
                <a:t>Primario</a:t>
              </a:r>
              <a:endParaRPr lang="en-US" sz="1500" err="1">
                <a:ea typeface="Calibri" panose="020F0502020204030204"/>
                <a:cs typeface="Calibri" panose="020F0502020204030204"/>
              </a:endParaRPr>
            </a:p>
          </p:txBody>
        </p:sp>
        <p:sp>
          <p:nvSpPr>
            <p:cNvPr id="3" name="Shape 3">
              <a:extLst>
                <a:ext uri="{FF2B5EF4-FFF2-40B4-BE49-F238E27FC236}">
                  <a16:creationId xmlns:a16="http://schemas.microsoft.com/office/drawing/2014/main" id="{1C4E45D3-6BBE-D9EF-1A2C-91A8EDE151AF}"/>
                </a:ext>
              </a:extLst>
            </p:cNvPr>
            <p:cNvSpPr/>
            <p:nvPr/>
          </p:nvSpPr>
          <p:spPr>
            <a:xfrm>
              <a:off x="1833346" y="1681138"/>
              <a:ext cx="10937203" cy="5670781"/>
            </a:xfrm>
            <a:prstGeom prst="roundRect">
              <a:avLst>
                <a:gd name="adj" fmla="val 2075"/>
              </a:avLst>
            </a:prstGeom>
            <a:noFill/>
            <a:ln w="7620">
              <a:solidFill>
                <a:srgbClr val="000000">
                  <a:alpha val="8000"/>
                </a:srgbClr>
              </a:solidFill>
              <a:prstDash val="solid"/>
            </a:ln>
          </p:spPr>
          <p:txBody>
            <a:bodyPr lIns="76200" tIns="38100" rIns="76200" bIns="38100" anchor="t"/>
            <a:lstStyle/>
            <a:p>
              <a:pPr algn="ctr"/>
              <a:endParaRPr lang="fr-FR" sz="2000" b="1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11" name="Text 7">
              <a:extLst>
                <a:ext uri="{FF2B5EF4-FFF2-40B4-BE49-F238E27FC236}">
                  <a16:creationId xmlns:a16="http://schemas.microsoft.com/office/drawing/2014/main" id="{CA2A6154-8591-FD50-0DF3-AA5F3F901436}"/>
                </a:ext>
              </a:extLst>
            </p:cNvPr>
            <p:cNvSpPr/>
            <p:nvPr/>
          </p:nvSpPr>
          <p:spPr>
            <a:xfrm>
              <a:off x="6062597" y="1873710"/>
              <a:ext cx="1709023" cy="2963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1958"/>
                </a:lnSpc>
              </a:pPr>
              <a:r>
                <a:rPr lang="en-US" sz="2000" b="1">
                  <a:solidFill>
                    <a:srgbClr val="3B3535"/>
                  </a:solidFill>
                  <a:ea typeface="+mn-lt"/>
                  <a:cs typeface="+mn-lt"/>
                </a:rPr>
                <a:t>1ª Rev.</a:t>
              </a:r>
              <a:endParaRPr lang="en-US" sz="1500"/>
            </a:p>
          </p:txBody>
        </p:sp>
        <p:sp>
          <p:nvSpPr>
            <p:cNvPr id="118" name="Text 7">
              <a:extLst>
                <a:ext uri="{FF2B5EF4-FFF2-40B4-BE49-F238E27FC236}">
                  <a16:creationId xmlns:a16="http://schemas.microsoft.com/office/drawing/2014/main" id="{C47F3280-D5EF-3E34-A432-B343E247A187}"/>
                </a:ext>
              </a:extLst>
            </p:cNvPr>
            <p:cNvSpPr/>
            <p:nvPr/>
          </p:nvSpPr>
          <p:spPr>
            <a:xfrm>
              <a:off x="7648440" y="1873710"/>
              <a:ext cx="1709023" cy="2963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1958"/>
                </a:lnSpc>
              </a:pPr>
              <a:r>
                <a:rPr lang="en-US" sz="2000" b="1">
                  <a:solidFill>
                    <a:srgbClr val="3B3535"/>
                  </a:solidFill>
                  <a:ea typeface="+mn-lt"/>
                  <a:cs typeface="+mn-lt"/>
                </a:rPr>
                <a:t>2ª Rev.</a:t>
              </a:r>
              <a:endParaRPr lang="en-US" sz="1500"/>
            </a:p>
          </p:txBody>
        </p:sp>
        <p:sp>
          <p:nvSpPr>
            <p:cNvPr id="128" name="Text 7">
              <a:extLst>
                <a:ext uri="{FF2B5EF4-FFF2-40B4-BE49-F238E27FC236}">
                  <a16:creationId xmlns:a16="http://schemas.microsoft.com/office/drawing/2014/main" id="{88422A68-FF22-1804-9BF1-7FC016E3ADEA}"/>
                </a:ext>
              </a:extLst>
            </p:cNvPr>
            <p:cNvSpPr/>
            <p:nvPr/>
          </p:nvSpPr>
          <p:spPr>
            <a:xfrm>
              <a:off x="9234283" y="1873710"/>
              <a:ext cx="1709023" cy="2963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1958"/>
                </a:lnSpc>
              </a:pPr>
              <a:r>
                <a:rPr lang="en-US" sz="2000" b="1">
                  <a:solidFill>
                    <a:srgbClr val="3B3535"/>
                  </a:solidFill>
                  <a:ea typeface="+mn-lt"/>
                  <a:cs typeface="+mn-lt"/>
                </a:rPr>
                <a:t>3ª Rev.</a:t>
              </a:r>
              <a:endParaRPr lang="en-US" sz="1500"/>
            </a:p>
          </p:txBody>
        </p:sp>
        <p:sp>
          <p:nvSpPr>
            <p:cNvPr id="138" name="Text 7">
              <a:extLst>
                <a:ext uri="{FF2B5EF4-FFF2-40B4-BE49-F238E27FC236}">
                  <a16:creationId xmlns:a16="http://schemas.microsoft.com/office/drawing/2014/main" id="{DCE8242E-6047-5335-34EC-DA64F6F10EE6}"/>
                </a:ext>
              </a:extLst>
            </p:cNvPr>
            <p:cNvSpPr/>
            <p:nvPr/>
          </p:nvSpPr>
          <p:spPr>
            <a:xfrm>
              <a:off x="10820126" y="1873710"/>
              <a:ext cx="1709023" cy="2963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1958"/>
                </a:lnSpc>
              </a:pPr>
              <a:r>
                <a:rPr lang="en-US" sz="2000" b="1">
                  <a:solidFill>
                    <a:srgbClr val="3B3535"/>
                  </a:solidFill>
                  <a:ea typeface="+mn-lt"/>
                  <a:cs typeface="+mn-lt"/>
                </a:rPr>
                <a:t>4ª Rev.</a:t>
              </a:r>
              <a:endParaRPr lang="en-US" sz="1500"/>
            </a:p>
          </p:txBody>
        </p: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B0B57C28-B740-EED1-935E-01BFBCFD58EA}"/>
                </a:ext>
              </a:extLst>
            </p:cNvPr>
            <p:cNvGrpSpPr/>
            <p:nvPr/>
          </p:nvGrpSpPr>
          <p:grpSpPr>
            <a:xfrm>
              <a:off x="1853323" y="2282981"/>
              <a:ext cx="10911934" cy="717298"/>
              <a:chOff x="765929" y="2559158"/>
              <a:chExt cx="10911934" cy="734081"/>
            </a:xfrm>
          </p:grpSpPr>
          <p:sp>
            <p:nvSpPr>
              <p:cNvPr id="22" name="Shape 11">
                <a:extLst>
                  <a:ext uri="{FF2B5EF4-FFF2-40B4-BE49-F238E27FC236}">
                    <a16:creationId xmlns:a16="http://schemas.microsoft.com/office/drawing/2014/main" id="{56DDB4E8-539E-C768-8FEF-39256458F52A}"/>
                  </a:ext>
                </a:extLst>
              </p:cNvPr>
              <p:cNvSpPr/>
              <p:nvPr/>
            </p:nvSpPr>
            <p:spPr>
              <a:xfrm>
                <a:off x="765929" y="2559158"/>
                <a:ext cx="10911934" cy="734081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accent1"/>
                </a:solidFill>
              </a:ln>
            </p:spPr>
            <p:txBody>
              <a:bodyPr lIns="76200" tIns="38100" rIns="76200" bIns="38100" anchor="t"/>
              <a:lstStyle/>
              <a:p>
                <a:pPr algn="ctr"/>
                <a:endParaRPr lang="fr-FR" sz="1667"/>
              </a:p>
            </p:txBody>
          </p:sp>
          <p:sp>
            <p:nvSpPr>
              <p:cNvPr id="24" name="Text 12">
                <a:extLst>
                  <a:ext uri="{FF2B5EF4-FFF2-40B4-BE49-F238E27FC236}">
                    <a16:creationId xmlns:a16="http://schemas.microsoft.com/office/drawing/2014/main" id="{944A4DBD-02DB-8BE7-2F7A-17B067D0EF28}"/>
                  </a:ext>
                </a:extLst>
              </p:cNvPr>
              <p:cNvSpPr/>
              <p:nvPr/>
            </p:nvSpPr>
            <p:spPr>
              <a:xfrm>
                <a:off x="849697" y="2759998"/>
                <a:ext cx="2498765" cy="30325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>
                  <a:lnSpc>
                    <a:spcPts val="1958"/>
                  </a:lnSpc>
                </a:pPr>
                <a:r>
                  <a:rPr lang="en-US" sz="1500" dirty="0" err="1">
                    <a:solidFill>
                      <a:srgbClr val="3B3535"/>
                    </a:solidFill>
                    <a:latin typeface="Calibri"/>
                    <a:ea typeface="Calibri"/>
                    <a:cs typeface="Calibri"/>
                  </a:rPr>
                  <a:t>Rimozione</a:t>
                </a:r>
                <a:r>
                  <a:rPr lang="en-US" sz="1500" dirty="0">
                    <a:solidFill>
                      <a:srgbClr val="3B3535"/>
                    </a:solidFill>
                    <a:latin typeface="Calibri"/>
                    <a:ea typeface="Calibri"/>
                    <a:cs typeface="Calibri"/>
                  </a:rPr>
                  <a:t> </a:t>
                </a:r>
                <a:r>
                  <a:rPr lang="en-US" sz="1500" dirty="0" err="1">
                    <a:solidFill>
                      <a:srgbClr val="3B3535"/>
                    </a:solidFill>
                    <a:latin typeface="Calibri"/>
                    <a:ea typeface="Calibri"/>
                    <a:cs typeface="Calibri"/>
                  </a:rPr>
                  <a:t>Bendaggio</a:t>
                </a:r>
                <a:endParaRPr lang="en-US" sz="1500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6" name="Text 13">
                <a:extLst>
                  <a:ext uri="{FF2B5EF4-FFF2-40B4-BE49-F238E27FC236}">
                    <a16:creationId xmlns:a16="http://schemas.microsoft.com/office/drawing/2014/main" id="{FBECF56B-412C-1D08-0743-7B1E9C238363}"/>
                  </a:ext>
                </a:extLst>
              </p:cNvPr>
              <p:cNvSpPr/>
              <p:nvPr/>
            </p:nvSpPr>
            <p:spPr>
              <a:xfrm>
                <a:off x="3456882" y="2620849"/>
                <a:ext cx="1709023" cy="30325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>
                  <a:buNone/>
                </a:pPr>
                <a:r>
                  <a:rPr lang="en-US" sz="1333">
                    <a:solidFill>
                      <a:srgbClr val="3B3535"/>
                    </a:solidFill>
                    <a:latin typeface="Calibri"/>
                    <a:ea typeface="Calibri"/>
                    <a:cs typeface="Calibri"/>
                  </a:rPr>
                  <a:t>-</a:t>
                </a:r>
                <a:endParaRPr lang="en-US" sz="1333">
                  <a:solidFill>
                    <a:srgbClr val="000000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09" name="Text 13">
                <a:extLst>
                  <a:ext uri="{FF2B5EF4-FFF2-40B4-BE49-F238E27FC236}">
                    <a16:creationId xmlns:a16="http://schemas.microsoft.com/office/drawing/2014/main" id="{E6124AAF-EE9B-59C8-26B5-87C988E36C7C}"/>
                  </a:ext>
                </a:extLst>
              </p:cNvPr>
              <p:cNvSpPr/>
              <p:nvPr/>
            </p:nvSpPr>
            <p:spPr>
              <a:xfrm>
                <a:off x="4975203" y="2594343"/>
                <a:ext cx="1709023" cy="30325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>
                  <a:lnSpc>
                    <a:spcPts val="1958"/>
                  </a:lnSpc>
                </a:pPr>
                <a:r>
                  <a:rPr lang="en-US" sz="1333">
                    <a:solidFill>
                      <a:srgbClr val="3B3535"/>
                    </a:solidFill>
                    <a:latin typeface="Calibri"/>
                    <a:ea typeface="Calibri"/>
                    <a:cs typeface="Calibri"/>
                  </a:rPr>
                  <a:t>44' </a:t>
                </a:r>
                <a:r>
                  <a:rPr lang="en-US" sz="13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rPr>
                  <a:t>± 22'</a:t>
                </a:r>
                <a:endParaRPr lang="en-US" sz="1333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19" name="Text 13">
                <a:extLst>
                  <a:ext uri="{FF2B5EF4-FFF2-40B4-BE49-F238E27FC236}">
                    <a16:creationId xmlns:a16="http://schemas.microsoft.com/office/drawing/2014/main" id="{739DF3DF-B55D-1F86-517D-7E1AF013F17D}"/>
                  </a:ext>
                </a:extLst>
              </p:cNvPr>
              <p:cNvSpPr/>
              <p:nvPr/>
            </p:nvSpPr>
            <p:spPr>
              <a:xfrm>
                <a:off x="6561046" y="2594343"/>
                <a:ext cx="1709023" cy="30325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>
                  <a:lnSpc>
                    <a:spcPts val="1958"/>
                  </a:lnSpc>
                </a:pPr>
                <a:r>
                  <a:rPr lang="en-US" sz="1333">
                    <a:solidFill>
                      <a:srgbClr val="3B3535"/>
                    </a:solidFill>
                    <a:latin typeface="Calibri"/>
                    <a:ea typeface="Calibri"/>
                    <a:cs typeface="Calibri"/>
                  </a:rPr>
                  <a:t>95' </a:t>
                </a:r>
                <a:r>
                  <a:rPr lang="en-US" sz="13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rPr>
                  <a:t>± 0'</a:t>
                </a:r>
              </a:p>
            </p:txBody>
          </p:sp>
          <p:sp>
            <p:nvSpPr>
              <p:cNvPr id="129" name="Text 13">
                <a:extLst>
                  <a:ext uri="{FF2B5EF4-FFF2-40B4-BE49-F238E27FC236}">
                    <a16:creationId xmlns:a16="http://schemas.microsoft.com/office/drawing/2014/main" id="{0BC7AA96-70CA-D9D4-9519-B937742EEACA}"/>
                  </a:ext>
                </a:extLst>
              </p:cNvPr>
              <p:cNvSpPr/>
              <p:nvPr/>
            </p:nvSpPr>
            <p:spPr>
              <a:xfrm>
                <a:off x="8146889" y="2594343"/>
                <a:ext cx="1709023" cy="30325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>
                  <a:lnSpc>
                    <a:spcPts val="1958"/>
                  </a:lnSpc>
                </a:pPr>
                <a:r>
                  <a:rPr lang="en-US" sz="1333">
                    <a:solidFill>
                      <a:srgbClr val="3B3535"/>
                    </a:solidFill>
                    <a:latin typeface="Calibri"/>
                    <a:ea typeface="Calibri"/>
                    <a:cs typeface="Calibri"/>
                  </a:rPr>
                  <a:t>-</a:t>
                </a:r>
                <a:endParaRPr lang="en-US" sz="1500"/>
              </a:p>
            </p:txBody>
          </p:sp>
          <p:sp>
            <p:nvSpPr>
              <p:cNvPr id="139" name="Text 13">
                <a:extLst>
                  <a:ext uri="{FF2B5EF4-FFF2-40B4-BE49-F238E27FC236}">
                    <a16:creationId xmlns:a16="http://schemas.microsoft.com/office/drawing/2014/main" id="{C1681183-1926-9899-965F-6845EC2B25EE}"/>
                  </a:ext>
                </a:extLst>
              </p:cNvPr>
              <p:cNvSpPr/>
              <p:nvPr/>
            </p:nvSpPr>
            <p:spPr>
              <a:xfrm>
                <a:off x="9732732" y="2594343"/>
                <a:ext cx="1709023" cy="30325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>
                  <a:lnSpc>
                    <a:spcPts val="1958"/>
                  </a:lnSpc>
                </a:pPr>
                <a:r>
                  <a:rPr lang="en-US" sz="1333">
                    <a:solidFill>
                      <a:srgbClr val="3B3535"/>
                    </a:solidFill>
                    <a:latin typeface="Calibri"/>
                    <a:ea typeface="Calibri"/>
                    <a:cs typeface="Calibri"/>
                  </a:rPr>
                  <a:t>-</a:t>
                </a:r>
                <a:endParaRPr lang="en-US" sz="1500"/>
              </a:p>
            </p:txBody>
          </p:sp>
          <p:sp>
            <p:nvSpPr>
              <p:cNvPr id="146" name="Text 13">
                <a:extLst>
                  <a:ext uri="{FF2B5EF4-FFF2-40B4-BE49-F238E27FC236}">
                    <a16:creationId xmlns:a16="http://schemas.microsoft.com/office/drawing/2014/main" id="{EDC63A4B-1A59-BEF7-C909-DF35D218824E}"/>
                  </a:ext>
                </a:extLst>
              </p:cNvPr>
              <p:cNvSpPr/>
              <p:nvPr/>
            </p:nvSpPr>
            <p:spPr>
              <a:xfrm>
                <a:off x="3470133" y="2952154"/>
                <a:ext cx="1709023" cy="30325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>
                  <a:buNone/>
                </a:pPr>
                <a:r>
                  <a:rPr lang="en-US" sz="1333">
                    <a:solidFill>
                      <a:srgbClr val="3B3535"/>
                    </a:solidFill>
                    <a:latin typeface="Calibri"/>
                    <a:ea typeface="Calibri"/>
                    <a:cs typeface="Calibri"/>
                  </a:rPr>
                  <a:t>-</a:t>
                </a:r>
                <a:endParaRPr lang="en-US" sz="1333">
                  <a:solidFill>
                    <a:srgbClr val="000000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7" name="Text 13">
                <a:extLst>
                  <a:ext uri="{FF2B5EF4-FFF2-40B4-BE49-F238E27FC236}">
                    <a16:creationId xmlns:a16="http://schemas.microsoft.com/office/drawing/2014/main" id="{D0E657D4-5C20-F53B-3CAE-EA265540C91B}"/>
                  </a:ext>
                </a:extLst>
              </p:cNvPr>
              <p:cNvSpPr/>
              <p:nvPr/>
            </p:nvSpPr>
            <p:spPr>
              <a:xfrm>
                <a:off x="4988454" y="2925647"/>
                <a:ext cx="1709023" cy="30325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>
                  <a:lnSpc>
                    <a:spcPts val="1958"/>
                  </a:lnSpc>
                </a:pPr>
                <a:r>
                  <a:rPr lang="en-US" sz="1333" dirty="0">
                    <a:solidFill>
                      <a:srgbClr val="3B3535"/>
                    </a:solidFill>
                    <a:latin typeface="Calibri"/>
                    <a:ea typeface="Calibri"/>
                    <a:cs typeface="Calibri"/>
                  </a:rPr>
                  <a:t>2.8gg </a:t>
                </a:r>
                <a:r>
                  <a:rPr lang="en-US" sz="1333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rPr>
                  <a:t>± 1.6gg</a:t>
                </a:r>
                <a:endParaRPr lang="en-US" sz="1333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8" name="Text 13">
                <a:extLst>
                  <a:ext uri="{FF2B5EF4-FFF2-40B4-BE49-F238E27FC236}">
                    <a16:creationId xmlns:a16="http://schemas.microsoft.com/office/drawing/2014/main" id="{B8A0862C-19BA-9E90-1294-52A89282B0D8}"/>
                  </a:ext>
                </a:extLst>
              </p:cNvPr>
              <p:cNvSpPr/>
              <p:nvPr/>
            </p:nvSpPr>
            <p:spPr>
              <a:xfrm>
                <a:off x="6574297" y="2925647"/>
                <a:ext cx="1709023" cy="30325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>
                  <a:lnSpc>
                    <a:spcPts val="1958"/>
                  </a:lnSpc>
                </a:pPr>
                <a:r>
                  <a:rPr lang="en-US" sz="1333">
                    <a:solidFill>
                      <a:srgbClr val="3B3535"/>
                    </a:solidFill>
                    <a:latin typeface="Calibri"/>
                    <a:ea typeface="Calibri"/>
                    <a:cs typeface="Calibri"/>
                  </a:rPr>
                  <a:t>2.0gg </a:t>
                </a:r>
                <a:r>
                  <a:rPr lang="en-US" sz="13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rPr>
                  <a:t>± 0gg</a:t>
                </a:r>
                <a:endParaRPr lang="en-US" sz="1333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49" name="Text 13">
                <a:extLst>
                  <a:ext uri="{FF2B5EF4-FFF2-40B4-BE49-F238E27FC236}">
                    <a16:creationId xmlns:a16="http://schemas.microsoft.com/office/drawing/2014/main" id="{1CA03FFB-EE33-9FFE-AAA1-346F7E41277F}"/>
                  </a:ext>
                </a:extLst>
              </p:cNvPr>
              <p:cNvSpPr/>
              <p:nvPr/>
            </p:nvSpPr>
            <p:spPr>
              <a:xfrm>
                <a:off x="8160140" y="2925647"/>
                <a:ext cx="1709023" cy="30325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>
                  <a:lnSpc>
                    <a:spcPts val="1958"/>
                  </a:lnSpc>
                </a:pPr>
                <a:r>
                  <a:rPr lang="en-US" sz="1333">
                    <a:solidFill>
                      <a:srgbClr val="3B3535"/>
                    </a:solidFill>
                    <a:ea typeface="Calibri"/>
                    <a:cs typeface="Calibri"/>
                  </a:rPr>
                  <a:t>-</a:t>
                </a:r>
              </a:p>
            </p:txBody>
          </p:sp>
          <p:sp>
            <p:nvSpPr>
              <p:cNvPr id="150" name="Text 13">
                <a:extLst>
                  <a:ext uri="{FF2B5EF4-FFF2-40B4-BE49-F238E27FC236}">
                    <a16:creationId xmlns:a16="http://schemas.microsoft.com/office/drawing/2014/main" id="{73ADE54B-E047-3637-8EF4-3583C2E02848}"/>
                  </a:ext>
                </a:extLst>
              </p:cNvPr>
              <p:cNvSpPr/>
              <p:nvPr/>
            </p:nvSpPr>
            <p:spPr>
              <a:xfrm>
                <a:off x="9745983" y="2925647"/>
                <a:ext cx="1709023" cy="30325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>
                  <a:lnSpc>
                    <a:spcPts val="1958"/>
                  </a:lnSpc>
                </a:pPr>
                <a:r>
                  <a:rPr lang="en-US" sz="1333">
                    <a:solidFill>
                      <a:srgbClr val="3B3535"/>
                    </a:solidFill>
                    <a:ea typeface="Calibri"/>
                    <a:cs typeface="Calibri"/>
                  </a:rPr>
                  <a:t>-</a:t>
                </a:r>
              </a:p>
            </p:txBody>
          </p:sp>
        </p:grpSp>
        <p:grpSp>
          <p:nvGrpSpPr>
            <p:cNvPr id="222" name="Group 221">
              <a:extLst>
                <a:ext uri="{FF2B5EF4-FFF2-40B4-BE49-F238E27FC236}">
                  <a16:creationId xmlns:a16="http://schemas.microsoft.com/office/drawing/2014/main" id="{F6790FD7-30E7-7284-CE60-8112FE383717}"/>
                </a:ext>
              </a:extLst>
            </p:cNvPr>
            <p:cNvGrpSpPr/>
            <p:nvPr/>
          </p:nvGrpSpPr>
          <p:grpSpPr>
            <a:xfrm>
              <a:off x="1866575" y="3010640"/>
              <a:ext cx="10911934" cy="713412"/>
              <a:chOff x="779181" y="3303843"/>
              <a:chExt cx="10911934" cy="730105"/>
            </a:xfrm>
          </p:grpSpPr>
          <p:sp>
            <p:nvSpPr>
              <p:cNvPr id="37" name="Shape 18">
                <a:extLst>
                  <a:ext uri="{FF2B5EF4-FFF2-40B4-BE49-F238E27FC236}">
                    <a16:creationId xmlns:a16="http://schemas.microsoft.com/office/drawing/2014/main" id="{D39D03F3-E240-8B6B-F51C-D755FB9BC056}"/>
                  </a:ext>
                </a:extLst>
              </p:cNvPr>
              <p:cNvSpPr/>
              <p:nvPr/>
            </p:nvSpPr>
            <p:spPr>
              <a:xfrm>
                <a:off x="779181" y="3303843"/>
                <a:ext cx="10911934" cy="730105"/>
              </a:xfrm>
              <a:prstGeom prst="rect">
                <a:avLst/>
              </a:prstGeom>
              <a:solidFill>
                <a:srgbClr val="FFFFFF">
                  <a:alpha val="4000"/>
                </a:srgbClr>
              </a:solidFill>
              <a:ln/>
            </p:spPr>
            <p:txBody>
              <a:bodyPr lIns="76200" tIns="38100" rIns="76200" bIns="38100" anchor="t"/>
              <a:lstStyle/>
              <a:p>
                <a:pPr algn="ctr"/>
                <a:endParaRPr lang="fr-FR" sz="1667"/>
              </a:p>
            </p:txBody>
          </p:sp>
          <p:sp>
            <p:nvSpPr>
              <p:cNvPr id="39" name="Text 19">
                <a:extLst>
                  <a:ext uri="{FF2B5EF4-FFF2-40B4-BE49-F238E27FC236}">
                    <a16:creationId xmlns:a16="http://schemas.microsoft.com/office/drawing/2014/main" id="{8D448AA5-C438-BFE8-2A85-33ECF6A39126}"/>
                  </a:ext>
                </a:extLst>
              </p:cNvPr>
              <p:cNvSpPr/>
              <p:nvPr/>
            </p:nvSpPr>
            <p:spPr>
              <a:xfrm>
                <a:off x="849697" y="3515878"/>
                <a:ext cx="2498765" cy="30325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>
                  <a:lnSpc>
                    <a:spcPts val="1958"/>
                  </a:lnSpc>
                </a:pPr>
                <a:r>
                  <a:rPr lang="en-US" sz="1500">
                    <a:solidFill>
                      <a:srgbClr val="3B3535"/>
                    </a:solidFill>
                    <a:latin typeface="Calibri"/>
                    <a:ea typeface="Calibri"/>
                    <a:cs typeface="Calibri"/>
                  </a:rPr>
                  <a:t>RYGB</a:t>
                </a:r>
                <a:endParaRPr lang="en-US" sz="150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1" name="Text 13">
                <a:extLst>
                  <a:ext uri="{FF2B5EF4-FFF2-40B4-BE49-F238E27FC236}">
                    <a16:creationId xmlns:a16="http://schemas.microsoft.com/office/drawing/2014/main" id="{57B3122B-9412-77FB-E663-4B0B2BB78E10}"/>
                  </a:ext>
                </a:extLst>
              </p:cNvPr>
              <p:cNvSpPr/>
              <p:nvPr/>
            </p:nvSpPr>
            <p:spPr>
              <a:xfrm>
                <a:off x="3456881" y="3349718"/>
                <a:ext cx="1709023" cy="30325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/>
                <a:r>
                  <a:rPr lang="en-US" sz="1333">
                    <a:solidFill>
                      <a:srgbClr val="3B3535"/>
                    </a:solidFill>
                    <a:latin typeface="Calibri"/>
                    <a:ea typeface="Calibri"/>
                    <a:cs typeface="Calibri"/>
                  </a:rPr>
                  <a:t>93' </a:t>
                </a:r>
                <a:r>
                  <a:rPr lang="en-US" sz="13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rPr>
                  <a:t>± 0'</a:t>
                </a:r>
              </a:p>
            </p:txBody>
          </p:sp>
          <p:sp>
            <p:nvSpPr>
              <p:cNvPr id="152" name="Text 13">
                <a:extLst>
                  <a:ext uri="{FF2B5EF4-FFF2-40B4-BE49-F238E27FC236}">
                    <a16:creationId xmlns:a16="http://schemas.microsoft.com/office/drawing/2014/main" id="{ACDBF365-26DB-021E-8917-ECEE30339E21}"/>
                  </a:ext>
                </a:extLst>
              </p:cNvPr>
              <p:cNvSpPr/>
              <p:nvPr/>
            </p:nvSpPr>
            <p:spPr>
              <a:xfrm>
                <a:off x="4975202" y="3323212"/>
                <a:ext cx="1709023" cy="30325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>
                  <a:lnSpc>
                    <a:spcPts val="1958"/>
                  </a:lnSpc>
                </a:pPr>
                <a:r>
                  <a:rPr lang="en-US" sz="1333" dirty="0">
                    <a:solidFill>
                      <a:srgbClr val="3B3535"/>
                    </a:solidFill>
                    <a:latin typeface="Calibri"/>
                    <a:ea typeface="Calibri"/>
                    <a:cs typeface="Calibri"/>
                  </a:rPr>
                  <a:t>71' </a:t>
                </a:r>
                <a:r>
                  <a:rPr lang="en-US" sz="1333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rPr>
                  <a:t>± 23'</a:t>
                </a:r>
                <a:endParaRPr lang="en-US" sz="1333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3" name="Text 13">
                <a:extLst>
                  <a:ext uri="{FF2B5EF4-FFF2-40B4-BE49-F238E27FC236}">
                    <a16:creationId xmlns:a16="http://schemas.microsoft.com/office/drawing/2014/main" id="{15B8ACEC-D93D-997A-BF99-A257A620A764}"/>
                  </a:ext>
                </a:extLst>
              </p:cNvPr>
              <p:cNvSpPr/>
              <p:nvPr/>
            </p:nvSpPr>
            <p:spPr>
              <a:xfrm>
                <a:off x="6561045" y="3323212"/>
                <a:ext cx="1709023" cy="30325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>
                  <a:lnSpc>
                    <a:spcPts val="1958"/>
                  </a:lnSpc>
                </a:pPr>
                <a:r>
                  <a:rPr lang="en-US" sz="1333">
                    <a:solidFill>
                      <a:srgbClr val="3B3535"/>
                    </a:solidFill>
                    <a:latin typeface="Calibri"/>
                    <a:ea typeface="Calibri"/>
                    <a:cs typeface="Calibri"/>
                  </a:rPr>
                  <a:t>69' </a:t>
                </a:r>
                <a:r>
                  <a:rPr lang="en-US" sz="13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rPr>
                  <a:t>± 23'</a:t>
                </a:r>
              </a:p>
            </p:txBody>
          </p:sp>
          <p:sp>
            <p:nvSpPr>
              <p:cNvPr id="154" name="Text 13">
                <a:extLst>
                  <a:ext uri="{FF2B5EF4-FFF2-40B4-BE49-F238E27FC236}">
                    <a16:creationId xmlns:a16="http://schemas.microsoft.com/office/drawing/2014/main" id="{74ED652A-3BFD-2351-FDE8-6508CFE84661}"/>
                  </a:ext>
                </a:extLst>
              </p:cNvPr>
              <p:cNvSpPr/>
              <p:nvPr/>
            </p:nvSpPr>
            <p:spPr>
              <a:xfrm>
                <a:off x="8146888" y="3323212"/>
                <a:ext cx="1709023" cy="30325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>
                  <a:lnSpc>
                    <a:spcPts val="1958"/>
                  </a:lnSpc>
                </a:pPr>
                <a:r>
                  <a:rPr lang="en-US" sz="1333">
                    <a:solidFill>
                      <a:srgbClr val="3B3535"/>
                    </a:solidFill>
                    <a:latin typeface="Calibri"/>
                    <a:ea typeface="Calibri"/>
                    <a:cs typeface="Calibri"/>
                  </a:rPr>
                  <a:t>106' </a:t>
                </a:r>
                <a:r>
                  <a:rPr lang="en-US" sz="13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rPr>
                  <a:t>± 83'</a:t>
                </a:r>
                <a:endParaRPr lang="en-US" sz="1333">
                  <a:ea typeface="Calibri"/>
                  <a:cs typeface="Calibri"/>
                </a:endParaRPr>
              </a:p>
            </p:txBody>
          </p:sp>
          <p:sp>
            <p:nvSpPr>
              <p:cNvPr id="155" name="Text 13">
                <a:extLst>
                  <a:ext uri="{FF2B5EF4-FFF2-40B4-BE49-F238E27FC236}">
                    <a16:creationId xmlns:a16="http://schemas.microsoft.com/office/drawing/2014/main" id="{A6C9C04E-CED0-33AA-2EF4-B4D665F503B9}"/>
                  </a:ext>
                </a:extLst>
              </p:cNvPr>
              <p:cNvSpPr/>
              <p:nvPr/>
            </p:nvSpPr>
            <p:spPr>
              <a:xfrm>
                <a:off x="9732731" y="3323212"/>
                <a:ext cx="1709023" cy="30325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>
                  <a:lnSpc>
                    <a:spcPts val="1958"/>
                  </a:lnSpc>
                </a:pPr>
                <a:r>
                  <a:rPr lang="en-US" sz="1333">
                    <a:solidFill>
                      <a:srgbClr val="3B3535"/>
                    </a:solidFill>
                    <a:latin typeface="Calibri"/>
                    <a:ea typeface="Calibri"/>
                    <a:cs typeface="Calibri"/>
                  </a:rPr>
                  <a:t>129' </a:t>
                </a:r>
                <a:r>
                  <a:rPr lang="en-US" sz="13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rPr>
                  <a:t>± 34'</a:t>
                </a:r>
                <a:endParaRPr lang="en-US" sz="1333"/>
              </a:p>
            </p:txBody>
          </p:sp>
          <p:sp>
            <p:nvSpPr>
              <p:cNvPr id="156" name="Text 13">
                <a:extLst>
                  <a:ext uri="{FF2B5EF4-FFF2-40B4-BE49-F238E27FC236}">
                    <a16:creationId xmlns:a16="http://schemas.microsoft.com/office/drawing/2014/main" id="{7554C9D4-77A6-F997-D770-547F51DDE825}"/>
                  </a:ext>
                </a:extLst>
              </p:cNvPr>
              <p:cNvSpPr/>
              <p:nvPr/>
            </p:nvSpPr>
            <p:spPr>
              <a:xfrm>
                <a:off x="3470132" y="3681023"/>
                <a:ext cx="1709023" cy="30325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/>
                <a:r>
                  <a:rPr lang="en-US" sz="1333">
                    <a:solidFill>
                      <a:srgbClr val="3B3535"/>
                    </a:solidFill>
                    <a:latin typeface="Calibri"/>
                    <a:ea typeface="Calibri"/>
                    <a:cs typeface="Calibri"/>
                  </a:rPr>
                  <a:t>5.5gg </a:t>
                </a:r>
                <a:r>
                  <a:rPr lang="en-US" sz="13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rPr>
                  <a:t>± 1.5gg</a:t>
                </a:r>
                <a:r>
                  <a:rPr lang="en-US" sz="1333">
                    <a:solidFill>
                      <a:srgbClr val="3B3535"/>
                    </a:solidFill>
                    <a:latin typeface="Calibri"/>
                    <a:ea typeface="Calibri"/>
                    <a:cs typeface="Calibri"/>
                  </a:rPr>
                  <a:t> </a:t>
                </a:r>
              </a:p>
            </p:txBody>
          </p:sp>
          <p:sp>
            <p:nvSpPr>
              <p:cNvPr id="157" name="Text 13">
                <a:extLst>
                  <a:ext uri="{FF2B5EF4-FFF2-40B4-BE49-F238E27FC236}">
                    <a16:creationId xmlns:a16="http://schemas.microsoft.com/office/drawing/2014/main" id="{783F41D7-0BAC-2120-A9BA-168515422B6B}"/>
                  </a:ext>
                </a:extLst>
              </p:cNvPr>
              <p:cNvSpPr/>
              <p:nvPr/>
            </p:nvSpPr>
            <p:spPr>
              <a:xfrm>
                <a:off x="4988453" y="3654516"/>
                <a:ext cx="1709023" cy="30325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>
                  <a:lnSpc>
                    <a:spcPts val="1958"/>
                  </a:lnSpc>
                </a:pPr>
                <a:r>
                  <a:rPr lang="en-US" sz="1333" dirty="0">
                    <a:solidFill>
                      <a:srgbClr val="3B3535"/>
                    </a:solidFill>
                    <a:latin typeface="Calibri"/>
                    <a:ea typeface="Calibri"/>
                    <a:cs typeface="Calibri"/>
                  </a:rPr>
                  <a:t>3.4gg </a:t>
                </a:r>
                <a:r>
                  <a:rPr lang="en-US" sz="1333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rPr>
                  <a:t>± 1.5gg</a:t>
                </a:r>
                <a:endParaRPr lang="en-US" sz="1333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8" name="Text 13">
                <a:extLst>
                  <a:ext uri="{FF2B5EF4-FFF2-40B4-BE49-F238E27FC236}">
                    <a16:creationId xmlns:a16="http://schemas.microsoft.com/office/drawing/2014/main" id="{034338DF-6B61-7854-4E1C-61EFB2299694}"/>
                  </a:ext>
                </a:extLst>
              </p:cNvPr>
              <p:cNvSpPr/>
              <p:nvPr/>
            </p:nvSpPr>
            <p:spPr>
              <a:xfrm>
                <a:off x="6574296" y="3654516"/>
                <a:ext cx="1709023" cy="30325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>
                  <a:lnSpc>
                    <a:spcPts val="1958"/>
                  </a:lnSpc>
                </a:pPr>
                <a:r>
                  <a:rPr lang="en-US" sz="1333">
                    <a:solidFill>
                      <a:srgbClr val="3B3535"/>
                    </a:solidFill>
                    <a:latin typeface="Calibri"/>
                    <a:ea typeface="Calibri"/>
                    <a:cs typeface="Calibri"/>
                  </a:rPr>
                  <a:t>4.0gg </a:t>
                </a:r>
                <a:r>
                  <a:rPr lang="en-US" sz="13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rPr>
                  <a:t>± 4.8gg</a:t>
                </a:r>
                <a:endParaRPr lang="en-US" sz="1333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59" name="Text 13">
                <a:extLst>
                  <a:ext uri="{FF2B5EF4-FFF2-40B4-BE49-F238E27FC236}">
                    <a16:creationId xmlns:a16="http://schemas.microsoft.com/office/drawing/2014/main" id="{A86E4FBB-1A6B-6B7D-5589-78FA4EF379EC}"/>
                  </a:ext>
                </a:extLst>
              </p:cNvPr>
              <p:cNvSpPr/>
              <p:nvPr/>
            </p:nvSpPr>
            <p:spPr>
              <a:xfrm>
                <a:off x="8160139" y="3654516"/>
                <a:ext cx="1709023" cy="30325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>
                  <a:lnSpc>
                    <a:spcPts val="1958"/>
                  </a:lnSpc>
                </a:pPr>
                <a:r>
                  <a:rPr lang="en-US" sz="1333">
                    <a:solidFill>
                      <a:srgbClr val="3B3535"/>
                    </a:solidFill>
                    <a:ea typeface="Calibri"/>
                    <a:cs typeface="Calibri"/>
                  </a:rPr>
                  <a:t>3.1gg </a:t>
                </a:r>
                <a:r>
                  <a:rPr lang="en-US" sz="1333">
                    <a:solidFill>
                      <a:srgbClr val="000000"/>
                    </a:solidFill>
                    <a:ea typeface="Calibri"/>
                    <a:cs typeface="Calibri"/>
                  </a:rPr>
                  <a:t>± 0.3gg</a:t>
                </a:r>
                <a:endParaRPr lang="en-US" sz="1333">
                  <a:solidFill>
                    <a:srgbClr val="3B3535"/>
                  </a:solidFill>
                  <a:ea typeface="Calibri"/>
                  <a:cs typeface="Calibri"/>
                </a:endParaRPr>
              </a:p>
            </p:txBody>
          </p:sp>
          <p:sp>
            <p:nvSpPr>
              <p:cNvPr id="160" name="Text 13">
                <a:extLst>
                  <a:ext uri="{FF2B5EF4-FFF2-40B4-BE49-F238E27FC236}">
                    <a16:creationId xmlns:a16="http://schemas.microsoft.com/office/drawing/2014/main" id="{B375353E-6DFC-156E-B03B-032759C8EB3A}"/>
                  </a:ext>
                </a:extLst>
              </p:cNvPr>
              <p:cNvSpPr/>
              <p:nvPr/>
            </p:nvSpPr>
            <p:spPr>
              <a:xfrm>
                <a:off x="9745982" y="3654516"/>
                <a:ext cx="1709023" cy="30325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>
                  <a:lnSpc>
                    <a:spcPts val="1958"/>
                  </a:lnSpc>
                </a:pPr>
                <a:r>
                  <a:rPr lang="en-US" sz="1333">
                    <a:solidFill>
                      <a:srgbClr val="3B3535"/>
                    </a:solidFill>
                    <a:ea typeface="Calibri"/>
                    <a:cs typeface="Calibri"/>
                  </a:rPr>
                  <a:t>3.5gg </a:t>
                </a:r>
                <a:r>
                  <a:rPr lang="en-US" sz="1333">
                    <a:solidFill>
                      <a:srgbClr val="000000"/>
                    </a:solidFill>
                    <a:ea typeface="Calibri"/>
                    <a:cs typeface="Calibri"/>
                  </a:rPr>
                  <a:t>± 1.5gg</a:t>
                </a:r>
                <a:endParaRPr lang="en-US" sz="1333">
                  <a:solidFill>
                    <a:srgbClr val="3B3535"/>
                  </a:solidFill>
                  <a:ea typeface="Calibri"/>
                  <a:cs typeface="Calibri"/>
                </a:endParaRPr>
              </a:p>
            </p:txBody>
          </p:sp>
        </p:grpSp>
        <p:grpSp>
          <p:nvGrpSpPr>
            <p:cNvPr id="223" name="Group 222">
              <a:extLst>
                <a:ext uri="{FF2B5EF4-FFF2-40B4-BE49-F238E27FC236}">
                  <a16:creationId xmlns:a16="http://schemas.microsoft.com/office/drawing/2014/main" id="{AB885A90-62DB-8B3D-B06E-8F9F231994A6}"/>
                </a:ext>
              </a:extLst>
            </p:cNvPr>
            <p:cNvGrpSpPr/>
            <p:nvPr/>
          </p:nvGrpSpPr>
          <p:grpSpPr>
            <a:xfrm>
              <a:off x="1866574" y="3733289"/>
              <a:ext cx="10911934" cy="717298"/>
              <a:chOff x="779180" y="4043401"/>
              <a:chExt cx="10911934" cy="734081"/>
            </a:xfrm>
          </p:grpSpPr>
          <p:sp>
            <p:nvSpPr>
              <p:cNvPr id="161" name="Shape 11">
                <a:extLst>
                  <a:ext uri="{FF2B5EF4-FFF2-40B4-BE49-F238E27FC236}">
                    <a16:creationId xmlns:a16="http://schemas.microsoft.com/office/drawing/2014/main" id="{201596E4-2D6C-96A0-5660-D3343CAD0B20}"/>
                  </a:ext>
                </a:extLst>
              </p:cNvPr>
              <p:cNvSpPr/>
              <p:nvPr/>
            </p:nvSpPr>
            <p:spPr>
              <a:xfrm>
                <a:off x="779180" y="4043401"/>
                <a:ext cx="10911934" cy="734081"/>
              </a:xfrm>
              <a:prstGeom prst="rect">
                <a:avLst/>
              </a:prstGeom>
              <a:solidFill>
                <a:schemeClr val="bg2"/>
              </a:solidFill>
              <a:ln/>
            </p:spPr>
            <p:txBody>
              <a:bodyPr lIns="76200" tIns="38100" rIns="76200" bIns="38100" anchor="t"/>
              <a:lstStyle/>
              <a:p>
                <a:pPr algn="ctr"/>
                <a:endParaRPr lang="fr-FR" sz="1667"/>
              </a:p>
            </p:txBody>
          </p:sp>
          <p:sp>
            <p:nvSpPr>
              <p:cNvPr id="162" name="Text 12">
                <a:extLst>
                  <a:ext uri="{FF2B5EF4-FFF2-40B4-BE49-F238E27FC236}">
                    <a16:creationId xmlns:a16="http://schemas.microsoft.com/office/drawing/2014/main" id="{DD2DA6AD-4864-D535-EB7D-E5B2317B105A}"/>
                  </a:ext>
                </a:extLst>
              </p:cNvPr>
              <p:cNvSpPr/>
              <p:nvPr/>
            </p:nvSpPr>
            <p:spPr>
              <a:xfrm>
                <a:off x="862948" y="4244241"/>
                <a:ext cx="2498765" cy="30325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>
                  <a:lnSpc>
                    <a:spcPts val="1958"/>
                  </a:lnSpc>
                </a:pPr>
                <a:r>
                  <a:rPr lang="en-US" sz="1500" dirty="0">
                    <a:solidFill>
                      <a:srgbClr val="3B3535"/>
                    </a:solidFill>
                    <a:latin typeface="Calibri"/>
                    <a:ea typeface="Calibri"/>
                    <a:cs typeface="Calibri"/>
                  </a:rPr>
                  <a:t>Dist. </a:t>
                </a:r>
                <a:r>
                  <a:rPr lang="en-US" sz="1500" dirty="0" err="1">
                    <a:solidFill>
                      <a:srgbClr val="3B3535"/>
                    </a:solidFill>
                    <a:latin typeface="Calibri"/>
                    <a:ea typeface="Calibri"/>
                    <a:cs typeface="Calibri"/>
                  </a:rPr>
                  <a:t>Anastomosi</a:t>
                </a:r>
                <a:r>
                  <a:rPr lang="en-US" sz="1500" dirty="0">
                    <a:solidFill>
                      <a:srgbClr val="3B3535"/>
                    </a:solidFill>
                    <a:latin typeface="Calibri"/>
                    <a:ea typeface="Calibri"/>
                    <a:cs typeface="Calibri"/>
                  </a:rPr>
                  <a:t> OAGB</a:t>
                </a:r>
                <a:endParaRPr lang="en-US" sz="1500" dirty="0"/>
              </a:p>
            </p:txBody>
          </p:sp>
          <p:sp>
            <p:nvSpPr>
              <p:cNvPr id="163" name="Text 13">
                <a:extLst>
                  <a:ext uri="{FF2B5EF4-FFF2-40B4-BE49-F238E27FC236}">
                    <a16:creationId xmlns:a16="http://schemas.microsoft.com/office/drawing/2014/main" id="{63B28DDC-1EE0-BFD2-3333-86DD1AE8CBE8}"/>
                  </a:ext>
                </a:extLst>
              </p:cNvPr>
              <p:cNvSpPr/>
              <p:nvPr/>
            </p:nvSpPr>
            <p:spPr>
              <a:xfrm>
                <a:off x="3470133" y="4105092"/>
                <a:ext cx="1709023" cy="30325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>
                  <a:buNone/>
                </a:pPr>
                <a:r>
                  <a:rPr lang="en-US" sz="1333">
                    <a:solidFill>
                      <a:srgbClr val="3B3535"/>
                    </a:solidFill>
                    <a:latin typeface="Calibri"/>
                    <a:ea typeface="Calibri"/>
                    <a:cs typeface="Calibri"/>
                  </a:rPr>
                  <a:t>-</a:t>
                </a:r>
                <a:endParaRPr lang="en-US" sz="1333">
                  <a:solidFill>
                    <a:srgbClr val="000000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64" name="Text 13">
                <a:extLst>
                  <a:ext uri="{FF2B5EF4-FFF2-40B4-BE49-F238E27FC236}">
                    <a16:creationId xmlns:a16="http://schemas.microsoft.com/office/drawing/2014/main" id="{181F4800-1D08-1001-C51A-241DC8B26D73}"/>
                  </a:ext>
                </a:extLst>
              </p:cNvPr>
              <p:cNvSpPr/>
              <p:nvPr/>
            </p:nvSpPr>
            <p:spPr>
              <a:xfrm>
                <a:off x="4988454" y="4078586"/>
                <a:ext cx="1709023" cy="30325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>
                  <a:lnSpc>
                    <a:spcPts val="1958"/>
                  </a:lnSpc>
                </a:pPr>
                <a:r>
                  <a:rPr lang="en-US" sz="1333" dirty="0">
                    <a:solidFill>
                      <a:srgbClr val="3B3535"/>
                    </a:solidFill>
                    <a:latin typeface="Calibri"/>
                    <a:ea typeface="Calibri"/>
                    <a:cs typeface="Calibri"/>
                  </a:rPr>
                  <a:t>57' </a:t>
                </a:r>
                <a:r>
                  <a:rPr lang="en-US" sz="1333" dirty="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rPr>
                  <a:t>± 20'</a:t>
                </a:r>
                <a:endParaRPr lang="en-US" sz="1333" dirty="0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65" name="Text 13">
                <a:extLst>
                  <a:ext uri="{FF2B5EF4-FFF2-40B4-BE49-F238E27FC236}">
                    <a16:creationId xmlns:a16="http://schemas.microsoft.com/office/drawing/2014/main" id="{F304E3E2-7EB9-6CAE-06B3-BDCC6B4F79A4}"/>
                  </a:ext>
                </a:extLst>
              </p:cNvPr>
              <p:cNvSpPr/>
              <p:nvPr/>
            </p:nvSpPr>
            <p:spPr>
              <a:xfrm>
                <a:off x="6574297" y="4078586"/>
                <a:ext cx="1709023" cy="30325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>
                  <a:lnSpc>
                    <a:spcPts val="1958"/>
                  </a:lnSpc>
                </a:pPr>
                <a:r>
                  <a:rPr lang="en-US" sz="1333">
                    <a:solidFill>
                      <a:srgbClr val="3B3535"/>
                    </a:solidFill>
                    <a:latin typeface="Calibri"/>
                    <a:ea typeface="Calibri"/>
                    <a:cs typeface="Calibri"/>
                  </a:rPr>
                  <a:t>53' </a:t>
                </a:r>
                <a:r>
                  <a:rPr lang="en-US" sz="13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rPr>
                  <a:t>± 9'</a:t>
                </a:r>
              </a:p>
            </p:txBody>
          </p:sp>
          <p:sp>
            <p:nvSpPr>
              <p:cNvPr id="166" name="Text 13">
                <a:extLst>
                  <a:ext uri="{FF2B5EF4-FFF2-40B4-BE49-F238E27FC236}">
                    <a16:creationId xmlns:a16="http://schemas.microsoft.com/office/drawing/2014/main" id="{54905C00-F206-ABA9-073F-0C8AF14E1A68}"/>
                  </a:ext>
                </a:extLst>
              </p:cNvPr>
              <p:cNvSpPr/>
              <p:nvPr/>
            </p:nvSpPr>
            <p:spPr>
              <a:xfrm>
                <a:off x="8160140" y="4078586"/>
                <a:ext cx="1709023" cy="30325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>
                  <a:lnSpc>
                    <a:spcPts val="1958"/>
                  </a:lnSpc>
                </a:pPr>
                <a:r>
                  <a:rPr lang="en-US" sz="1333">
                    <a:solidFill>
                      <a:srgbClr val="3B3535"/>
                    </a:solidFill>
                    <a:latin typeface="Calibri"/>
                    <a:ea typeface="Calibri"/>
                    <a:cs typeface="Calibri"/>
                  </a:rPr>
                  <a:t>62' </a:t>
                </a:r>
                <a:r>
                  <a:rPr lang="en-US" sz="13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rPr>
                  <a:t>± 37'</a:t>
                </a:r>
                <a:endParaRPr lang="en-US" sz="1333"/>
              </a:p>
            </p:txBody>
          </p:sp>
          <p:sp>
            <p:nvSpPr>
              <p:cNvPr id="167" name="Text 13">
                <a:extLst>
                  <a:ext uri="{FF2B5EF4-FFF2-40B4-BE49-F238E27FC236}">
                    <a16:creationId xmlns:a16="http://schemas.microsoft.com/office/drawing/2014/main" id="{5CF1664D-C44F-CFE6-1C96-6B7EAB574FE4}"/>
                  </a:ext>
                </a:extLst>
              </p:cNvPr>
              <p:cNvSpPr/>
              <p:nvPr/>
            </p:nvSpPr>
            <p:spPr>
              <a:xfrm>
                <a:off x="9745983" y="4078586"/>
                <a:ext cx="1709023" cy="30325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>
                  <a:lnSpc>
                    <a:spcPts val="1958"/>
                  </a:lnSpc>
                </a:pPr>
                <a:r>
                  <a:rPr lang="en-US" sz="1333">
                    <a:solidFill>
                      <a:srgbClr val="3B3535"/>
                    </a:solidFill>
                    <a:latin typeface="Calibri"/>
                    <a:ea typeface="Calibri"/>
                    <a:cs typeface="Calibri"/>
                  </a:rPr>
                  <a:t>-</a:t>
                </a:r>
                <a:endParaRPr lang="en-US" sz="1500"/>
              </a:p>
            </p:txBody>
          </p:sp>
          <p:sp>
            <p:nvSpPr>
              <p:cNvPr id="168" name="Text 13">
                <a:extLst>
                  <a:ext uri="{FF2B5EF4-FFF2-40B4-BE49-F238E27FC236}">
                    <a16:creationId xmlns:a16="http://schemas.microsoft.com/office/drawing/2014/main" id="{AD20CB4C-C8FE-8BDD-C4D7-1510584EB5D0}"/>
                  </a:ext>
                </a:extLst>
              </p:cNvPr>
              <p:cNvSpPr/>
              <p:nvPr/>
            </p:nvSpPr>
            <p:spPr>
              <a:xfrm>
                <a:off x="3483384" y="4436397"/>
                <a:ext cx="1709023" cy="30325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>
                  <a:buNone/>
                </a:pPr>
                <a:r>
                  <a:rPr lang="en-US" sz="1333">
                    <a:solidFill>
                      <a:srgbClr val="3B3535"/>
                    </a:solidFill>
                    <a:latin typeface="Calibri"/>
                    <a:ea typeface="Calibri"/>
                    <a:cs typeface="Calibri"/>
                  </a:rPr>
                  <a:t>-</a:t>
                </a:r>
                <a:endParaRPr lang="en-US" sz="1333">
                  <a:solidFill>
                    <a:srgbClr val="000000"/>
                  </a:solidFill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69" name="Text 13">
                <a:extLst>
                  <a:ext uri="{FF2B5EF4-FFF2-40B4-BE49-F238E27FC236}">
                    <a16:creationId xmlns:a16="http://schemas.microsoft.com/office/drawing/2014/main" id="{FB09F009-0AFB-5A2B-1E90-44F001B8893D}"/>
                  </a:ext>
                </a:extLst>
              </p:cNvPr>
              <p:cNvSpPr/>
              <p:nvPr/>
            </p:nvSpPr>
            <p:spPr>
              <a:xfrm>
                <a:off x="5001705" y="4409890"/>
                <a:ext cx="1709023" cy="30325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>
                  <a:lnSpc>
                    <a:spcPts val="1958"/>
                  </a:lnSpc>
                </a:pPr>
                <a:r>
                  <a:rPr lang="en-US" sz="1333">
                    <a:solidFill>
                      <a:srgbClr val="3B3535"/>
                    </a:solidFill>
                    <a:latin typeface="Calibri"/>
                    <a:ea typeface="Calibri"/>
                    <a:cs typeface="Calibri"/>
                  </a:rPr>
                  <a:t>3.0gg </a:t>
                </a:r>
                <a:r>
                  <a:rPr lang="en-US" sz="13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rPr>
                  <a:t>± 0.3gg</a:t>
                </a:r>
                <a:endParaRPr lang="en-US" sz="1333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70" name="Text 13">
                <a:extLst>
                  <a:ext uri="{FF2B5EF4-FFF2-40B4-BE49-F238E27FC236}">
                    <a16:creationId xmlns:a16="http://schemas.microsoft.com/office/drawing/2014/main" id="{164C6D7E-683F-B8C4-764A-C4621784FE93}"/>
                  </a:ext>
                </a:extLst>
              </p:cNvPr>
              <p:cNvSpPr/>
              <p:nvPr/>
            </p:nvSpPr>
            <p:spPr>
              <a:xfrm>
                <a:off x="6587548" y="4409890"/>
                <a:ext cx="1709023" cy="30325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>
                  <a:lnSpc>
                    <a:spcPts val="1958"/>
                  </a:lnSpc>
                </a:pPr>
                <a:r>
                  <a:rPr lang="en-US" sz="1333">
                    <a:solidFill>
                      <a:srgbClr val="3B3535"/>
                    </a:solidFill>
                    <a:latin typeface="Calibri"/>
                    <a:ea typeface="Calibri"/>
                    <a:cs typeface="Calibri"/>
                  </a:rPr>
                  <a:t>2.8gg </a:t>
                </a:r>
                <a:r>
                  <a:rPr lang="en-US" sz="13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rPr>
                  <a:t>± 0.7gg</a:t>
                </a:r>
                <a:endParaRPr lang="en-US" sz="1333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171" name="Text 13">
                <a:extLst>
                  <a:ext uri="{FF2B5EF4-FFF2-40B4-BE49-F238E27FC236}">
                    <a16:creationId xmlns:a16="http://schemas.microsoft.com/office/drawing/2014/main" id="{369E0914-5DC2-5F2E-443C-AAB9F3FA3120}"/>
                  </a:ext>
                </a:extLst>
              </p:cNvPr>
              <p:cNvSpPr/>
              <p:nvPr/>
            </p:nvSpPr>
            <p:spPr>
              <a:xfrm>
                <a:off x="8173391" y="4409890"/>
                <a:ext cx="1709023" cy="30325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>
                  <a:lnSpc>
                    <a:spcPts val="1958"/>
                  </a:lnSpc>
                </a:pPr>
                <a:r>
                  <a:rPr lang="en-US" sz="1333">
                    <a:solidFill>
                      <a:srgbClr val="3B3535"/>
                    </a:solidFill>
                    <a:ea typeface="Calibri"/>
                    <a:cs typeface="Calibri"/>
                  </a:rPr>
                  <a:t>4.2gg ± 2.4gg </a:t>
                </a:r>
              </a:p>
            </p:txBody>
          </p:sp>
          <p:sp>
            <p:nvSpPr>
              <p:cNvPr id="172" name="Text 13">
                <a:extLst>
                  <a:ext uri="{FF2B5EF4-FFF2-40B4-BE49-F238E27FC236}">
                    <a16:creationId xmlns:a16="http://schemas.microsoft.com/office/drawing/2014/main" id="{39F2435B-22F2-3008-1BDB-9BE289F6F22A}"/>
                  </a:ext>
                </a:extLst>
              </p:cNvPr>
              <p:cNvSpPr/>
              <p:nvPr/>
            </p:nvSpPr>
            <p:spPr>
              <a:xfrm>
                <a:off x="9759234" y="4409890"/>
                <a:ext cx="1709023" cy="30325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>
                  <a:lnSpc>
                    <a:spcPts val="1958"/>
                  </a:lnSpc>
                </a:pPr>
                <a:r>
                  <a:rPr lang="en-US" sz="1333">
                    <a:solidFill>
                      <a:srgbClr val="3B3535"/>
                    </a:solidFill>
                    <a:ea typeface="Calibri"/>
                    <a:cs typeface="Calibri"/>
                  </a:rPr>
                  <a:t>-</a:t>
                </a:r>
              </a:p>
            </p:txBody>
          </p:sp>
        </p:grpSp>
        <p:sp>
          <p:nvSpPr>
            <p:cNvPr id="200" name="Text 13">
              <a:extLst>
                <a:ext uri="{FF2B5EF4-FFF2-40B4-BE49-F238E27FC236}">
                  <a16:creationId xmlns:a16="http://schemas.microsoft.com/office/drawing/2014/main" id="{1612DA2B-ABF9-7EEA-3CB6-F4C3D32FD445}"/>
                </a:ext>
              </a:extLst>
            </p:cNvPr>
            <p:cNvSpPr/>
            <p:nvPr/>
          </p:nvSpPr>
          <p:spPr>
            <a:xfrm>
              <a:off x="6062596" y="4492825"/>
              <a:ext cx="1709023" cy="2963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1958"/>
                </a:lnSpc>
              </a:pPr>
              <a:r>
                <a:rPr lang="en-US" sz="1333">
                  <a:solidFill>
                    <a:srgbClr val="3B3535"/>
                  </a:solidFill>
                  <a:latin typeface="Calibri"/>
                  <a:ea typeface="Calibri"/>
                  <a:cs typeface="Calibri"/>
                </a:rPr>
                <a:t>73' </a:t>
              </a:r>
              <a:r>
                <a:rPr lang="en-US" sz="1333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± 28'</a:t>
              </a:r>
              <a:endParaRPr lang="en-US" sz="1333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01" name="Text 13">
              <a:extLst>
                <a:ext uri="{FF2B5EF4-FFF2-40B4-BE49-F238E27FC236}">
                  <a16:creationId xmlns:a16="http://schemas.microsoft.com/office/drawing/2014/main" id="{AA664B19-AF6E-8CF3-EEC5-32B9AAA8D109}"/>
                </a:ext>
              </a:extLst>
            </p:cNvPr>
            <p:cNvSpPr/>
            <p:nvPr/>
          </p:nvSpPr>
          <p:spPr>
            <a:xfrm>
              <a:off x="7648439" y="4492825"/>
              <a:ext cx="1709023" cy="2963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1958"/>
                </a:lnSpc>
              </a:pPr>
              <a:r>
                <a:rPr lang="en-US" sz="1333">
                  <a:solidFill>
                    <a:srgbClr val="3B3535"/>
                  </a:solidFill>
                  <a:latin typeface="Calibri"/>
                  <a:ea typeface="Calibri"/>
                  <a:cs typeface="Calibri"/>
                </a:rPr>
                <a:t>78' </a:t>
              </a:r>
              <a:r>
                <a:rPr lang="en-US" sz="1333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± 0'</a:t>
              </a:r>
            </a:p>
          </p:txBody>
        </p:sp>
        <p:sp>
          <p:nvSpPr>
            <p:cNvPr id="202" name="Text 13">
              <a:extLst>
                <a:ext uri="{FF2B5EF4-FFF2-40B4-BE49-F238E27FC236}">
                  <a16:creationId xmlns:a16="http://schemas.microsoft.com/office/drawing/2014/main" id="{3796186C-CBEA-CC9C-F5C6-17BCBB26BD79}"/>
                </a:ext>
              </a:extLst>
            </p:cNvPr>
            <p:cNvSpPr/>
            <p:nvPr/>
          </p:nvSpPr>
          <p:spPr>
            <a:xfrm>
              <a:off x="9234282" y="4492825"/>
              <a:ext cx="1709023" cy="2963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1958"/>
                </a:lnSpc>
              </a:pPr>
              <a:r>
                <a:rPr lang="en-US" sz="1333">
                  <a:solidFill>
                    <a:srgbClr val="3B3535"/>
                  </a:solidFill>
                  <a:latin typeface="Calibri"/>
                  <a:ea typeface="Calibri"/>
                  <a:cs typeface="Calibri"/>
                </a:rPr>
                <a:t>-</a:t>
              </a:r>
              <a:endParaRPr lang="en-US" sz="1500"/>
            </a:p>
          </p:txBody>
        </p:sp>
        <p:sp>
          <p:nvSpPr>
            <p:cNvPr id="203" name="Text 13">
              <a:extLst>
                <a:ext uri="{FF2B5EF4-FFF2-40B4-BE49-F238E27FC236}">
                  <a16:creationId xmlns:a16="http://schemas.microsoft.com/office/drawing/2014/main" id="{8499742C-7A19-C874-9527-5EB9F51048A5}"/>
                </a:ext>
              </a:extLst>
            </p:cNvPr>
            <p:cNvSpPr/>
            <p:nvPr/>
          </p:nvSpPr>
          <p:spPr>
            <a:xfrm>
              <a:off x="10820125" y="4492825"/>
              <a:ext cx="1709023" cy="2963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1958"/>
                </a:lnSpc>
              </a:pPr>
              <a:r>
                <a:rPr lang="en-US" sz="1333">
                  <a:solidFill>
                    <a:srgbClr val="3B3535"/>
                  </a:solidFill>
                  <a:latin typeface="Calibri"/>
                  <a:ea typeface="Calibri"/>
                  <a:cs typeface="Calibri"/>
                </a:rPr>
                <a:t>64' </a:t>
              </a:r>
              <a:r>
                <a:rPr lang="en-US" sz="1333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± 0'</a:t>
              </a:r>
              <a:endParaRPr lang="en-US" sz="1333"/>
            </a:p>
          </p:txBody>
        </p:sp>
        <p:grpSp>
          <p:nvGrpSpPr>
            <p:cNvPr id="224" name="Group 223">
              <a:extLst>
                <a:ext uri="{FF2B5EF4-FFF2-40B4-BE49-F238E27FC236}">
                  <a16:creationId xmlns:a16="http://schemas.microsoft.com/office/drawing/2014/main" id="{319270E0-68BB-E045-95F9-3A152DCD8B0F}"/>
                </a:ext>
              </a:extLst>
            </p:cNvPr>
            <p:cNvGrpSpPr/>
            <p:nvPr/>
          </p:nvGrpSpPr>
          <p:grpSpPr>
            <a:xfrm>
              <a:off x="1866575" y="4473898"/>
              <a:ext cx="10911934" cy="713412"/>
              <a:chOff x="779181" y="4801339"/>
              <a:chExt cx="10911934" cy="730105"/>
            </a:xfrm>
          </p:grpSpPr>
          <p:sp>
            <p:nvSpPr>
              <p:cNvPr id="197" name="Shape 18">
                <a:extLst>
                  <a:ext uri="{FF2B5EF4-FFF2-40B4-BE49-F238E27FC236}">
                    <a16:creationId xmlns:a16="http://schemas.microsoft.com/office/drawing/2014/main" id="{16EC8C4F-1D65-3FD9-65D2-6E256D25B463}"/>
                  </a:ext>
                </a:extLst>
              </p:cNvPr>
              <p:cNvSpPr/>
              <p:nvPr/>
            </p:nvSpPr>
            <p:spPr>
              <a:xfrm>
                <a:off x="779181" y="4801339"/>
                <a:ext cx="10911934" cy="730105"/>
              </a:xfrm>
              <a:prstGeom prst="rect">
                <a:avLst/>
              </a:prstGeom>
              <a:solidFill>
                <a:srgbClr val="FFFFFF">
                  <a:alpha val="4000"/>
                </a:srgbClr>
              </a:solidFill>
              <a:ln/>
            </p:spPr>
            <p:txBody>
              <a:bodyPr lIns="76200" tIns="38100" rIns="76200" bIns="38100" anchor="t"/>
              <a:lstStyle/>
              <a:p>
                <a:pPr algn="ctr"/>
                <a:endParaRPr lang="fr-FR" sz="1667"/>
              </a:p>
            </p:txBody>
          </p:sp>
          <p:sp>
            <p:nvSpPr>
              <p:cNvPr id="198" name="Text 19">
                <a:extLst>
                  <a:ext uri="{FF2B5EF4-FFF2-40B4-BE49-F238E27FC236}">
                    <a16:creationId xmlns:a16="http://schemas.microsoft.com/office/drawing/2014/main" id="{3F822FB3-9545-791C-80BB-7FDAF125FC61}"/>
                  </a:ext>
                </a:extLst>
              </p:cNvPr>
              <p:cNvSpPr/>
              <p:nvPr/>
            </p:nvSpPr>
            <p:spPr>
              <a:xfrm>
                <a:off x="849697" y="5013374"/>
                <a:ext cx="2498765" cy="30325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>
                  <a:lnSpc>
                    <a:spcPts val="1958"/>
                  </a:lnSpc>
                </a:pPr>
                <a:r>
                  <a:rPr lang="en-US" sz="1500">
                    <a:solidFill>
                      <a:srgbClr val="3B3535"/>
                    </a:solidFill>
                    <a:latin typeface="Calibri"/>
                    <a:ea typeface="Calibri"/>
                    <a:cs typeface="Calibri"/>
                  </a:rPr>
                  <a:t>Pross. Anastomosi OAGB</a:t>
                </a:r>
                <a:endParaRPr lang="en-US" sz="1500">
                  <a:ea typeface="Calibri"/>
                  <a:cs typeface="Calibri"/>
                </a:endParaRPr>
              </a:p>
            </p:txBody>
          </p:sp>
          <p:sp>
            <p:nvSpPr>
              <p:cNvPr id="199" name="Text 13">
                <a:extLst>
                  <a:ext uri="{FF2B5EF4-FFF2-40B4-BE49-F238E27FC236}">
                    <a16:creationId xmlns:a16="http://schemas.microsoft.com/office/drawing/2014/main" id="{0487A8E7-E8A1-9FF1-1A5B-960C2E535AD1}"/>
                  </a:ext>
                </a:extLst>
              </p:cNvPr>
              <p:cNvSpPr/>
              <p:nvPr/>
            </p:nvSpPr>
            <p:spPr>
              <a:xfrm>
                <a:off x="3456881" y="4847214"/>
                <a:ext cx="1709023" cy="30325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/>
                <a:r>
                  <a:rPr lang="en-US" sz="1333">
                    <a:solidFill>
                      <a:srgbClr val="3B3535"/>
                    </a:solidFill>
                    <a:latin typeface="Calibri"/>
                    <a:ea typeface="Calibri"/>
                    <a:cs typeface="Calibri"/>
                  </a:rPr>
                  <a:t>-</a:t>
                </a:r>
                <a:endParaRPr lang="en-US" sz="1500"/>
              </a:p>
            </p:txBody>
          </p:sp>
          <p:sp>
            <p:nvSpPr>
              <p:cNvPr id="204" name="Text 13">
                <a:extLst>
                  <a:ext uri="{FF2B5EF4-FFF2-40B4-BE49-F238E27FC236}">
                    <a16:creationId xmlns:a16="http://schemas.microsoft.com/office/drawing/2014/main" id="{3775975E-8764-597A-004B-7734EC72CC03}"/>
                  </a:ext>
                </a:extLst>
              </p:cNvPr>
              <p:cNvSpPr/>
              <p:nvPr/>
            </p:nvSpPr>
            <p:spPr>
              <a:xfrm>
                <a:off x="3470132" y="5178519"/>
                <a:ext cx="1709023" cy="30325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/>
                <a:r>
                  <a:rPr lang="en-US" sz="1333">
                    <a:solidFill>
                      <a:srgbClr val="3B3535"/>
                    </a:solidFill>
                    <a:latin typeface="Calibri"/>
                    <a:ea typeface="Calibri"/>
                    <a:cs typeface="Calibri"/>
                  </a:rPr>
                  <a:t>-</a:t>
                </a:r>
                <a:endParaRPr lang="en-US" sz="1500"/>
              </a:p>
            </p:txBody>
          </p:sp>
          <p:sp>
            <p:nvSpPr>
              <p:cNvPr id="205" name="Text 13">
                <a:extLst>
                  <a:ext uri="{FF2B5EF4-FFF2-40B4-BE49-F238E27FC236}">
                    <a16:creationId xmlns:a16="http://schemas.microsoft.com/office/drawing/2014/main" id="{C968F090-894B-6177-DCA9-1D121DD6AB7B}"/>
                  </a:ext>
                </a:extLst>
              </p:cNvPr>
              <p:cNvSpPr/>
              <p:nvPr/>
            </p:nvSpPr>
            <p:spPr>
              <a:xfrm>
                <a:off x="4988453" y="5152012"/>
                <a:ext cx="1709023" cy="30325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>
                  <a:lnSpc>
                    <a:spcPts val="1958"/>
                  </a:lnSpc>
                </a:pPr>
                <a:r>
                  <a:rPr lang="en-US" sz="1333">
                    <a:solidFill>
                      <a:srgbClr val="3B3535"/>
                    </a:solidFill>
                    <a:latin typeface="Calibri"/>
                    <a:ea typeface="Calibri"/>
                    <a:cs typeface="Calibri"/>
                  </a:rPr>
                  <a:t>6.0gg </a:t>
                </a:r>
                <a:r>
                  <a:rPr lang="en-US" sz="1333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rPr>
                  <a:t>± 5.6gg</a:t>
                </a:r>
                <a:endParaRPr lang="en-US" sz="1333">
                  <a:latin typeface="Calibri"/>
                  <a:ea typeface="Calibri"/>
                  <a:cs typeface="Calibri"/>
                </a:endParaRPr>
              </a:p>
            </p:txBody>
          </p:sp>
          <p:sp>
            <p:nvSpPr>
              <p:cNvPr id="206" name="Text 13">
                <a:extLst>
                  <a:ext uri="{FF2B5EF4-FFF2-40B4-BE49-F238E27FC236}">
                    <a16:creationId xmlns:a16="http://schemas.microsoft.com/office/drawing/2014/main" id="{3E8C84C6-2620-B9B4-3C2D-7E4265174D9A}"/>
                  </a:ext>
                </a:extLst>
              </p:cNvPr>
              <p:cNvSpPr/>
              <p:nvPr/>
            </p:nvSpPr>
            <p:spPr>
              <a:xfrm>
                <a:off x="6574296" y="5152012"/>
                <a:ext cx="1709023" cy="30325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>
                  <a:lnSpc>
                    <a:spcPts val="1958"/>
                  </a:lnSpc>
                </a:pPr>
                <a:r>
                  <a:rPr lang="en-US" sz="1333">
                    <a:solidFill>
                      <a:srgbClr val="3B3535"/>
                    </a:solidFill>
                    <a:latin typeface="Calibri"/>
                    <a:ea typeface="Calibri"/>
                    <a:cs typeface="Calibri"/>
                  </a:rPr>
                  <a:t>5gg </a:t>
                </a:r>
                <a:r>
                  <a:rPr lang="en-US" sz="1500">
                    <a:solidFill>
                      <a:srgbClr val="000000"/>
                    </a:solidFill>
                    <a:latin typeface="Calibri"/>
                    <a:ea typeface="Calibri"/>
                    <a:cs typeface="Calibri"/>
                  </a:rPr>
                  <a:t>± 0gg</a:t>
                </a:r>
                <a:endParaRPr lang="en-US" sz="1500"/>
              </a:p>
            </p:txBody>
          </p:sp>
          <p:sp>
            <p:nvSpPr>
              <p:cNvPr id="207" name="Text 13">
                <a:extLst>
                  <a:ext uri="{FF2B5EF4-FFF2-40B4-BE49-F238E27FC236}">
                    <a16:creationId xmlns:a16="http://schemas.microsoft.com/office/drawing/2014/main" id="{C149D540-6BE8-D918-0CA7-F71CE4BDFC5F}"/>
                  </a:ext>
                </a:extLst>
              </p:cNvPr>
              <p:cNvSpPr/>
              <p:nvPr/>
            </p:nvSpPr>
            <p:spPr>
              <a:xfrm>
                <a:off x="8160139" y="5152012"/>
                <a:ext cx="1709023" cy="30325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>
                  <a:lnSpc>
                    <a:spcPts val="1958"/>
                  </a:lnSpc>
                </a:pPr>
                <a:r>
                  <a:rPr lang="en-US" sz="1333">
                    <a:solidFill>
                      <a:srgbClr val="3B3535"/>
                    </a:solidFill>
                    <a:ea typeface="Calibri"/>
                    <a:cs typeface="Calibri"/>
                  </a:rPr>
                  <a:t>-</a:t>
                </a:r>
                <a:endParaRPr lang="en-US" sz="1500"/>
              </a:p>
            </p:txBody>
          </p:sp>
          <p:sp>
            <p:nvSpPr>
              <p:cNvPr id="208" name="Text 13">
                <a:extLst>
                  <a:ext uri="{FF2B5EF4-FFF2-40B4-BE49-F238E27FC236}">
                    <a16:creationId xmlns:a16="http://schemas.microsoft.com/office/drawing/2014/main" id="{92810E8E-0AF6-AB67-7C54-31ABAAD5E9C0}"/>
                  </a:ext>
                </a:extLst>
              </p:cNvPr>
              <p:cNvSpPr/>
              <p:nvPr/>
            </p:nvSpPr>
            <p:spPr>
              <a:xfrm>
                <a:off x="9745982" y="5152012"/>
                <a:ext cx="1709023" cy="303252"/>
              </a:xfrm>
              <a:prstGeom prst="rect">
                <a:avLst/>
              </a:prstGeom>
              <a:noFill/>
              <a:ln/>
            </p:spPr>
            <p:txBody>
              <a:bodyPr wrap="none" lIns="0" tIns="0" rIns="0" bIns="0" rtlCol="0" anchor="t"/>
              <a:lstStyle/>
              <a:p>
                <a:pPr algn="ctr">
                  <a:lnSpc>
                    <a:spcPts val="1958"/>
                  </a:lnSpc>
                </a:pPr>
                <a:r>
                  <a:rPr lang="en-US" sz="1333">
                    <a:solidFill>
                      <a:srgbClr val="3B3535"/>
                    </a:solidFill>
                    <a:ea typeface="Calibri"/>
                    <a:cs typeface="Calibri"/>
                  </a:rPr>
                  <a:t>13gg </a:t>
                </a:r>
                <a:r>
                  <a:rPr lang="en-US" sz="1333">
                    <a:solidFill>
                      <a:srgbClr val="000000"/>
                    </a:solidFill>
                    <a:ea typeface="Calibri"/>
                    <a:cs typeface="Calibri"/>
                  </a:rPr>
                  <a:t>± 0gg</a:t>
                </a:r>
                <a:endParaRPr lang="en-US" sz="1333">
                  <a:solidFill>
                    <a:srgbClr val="3B3535"/>
                  </a:solidFill>
                  <a:ea typeface="Calibri"/>
                  <a:cs typeface="Calibri"/>
                </a:endParaRPr>
              </a:p>
            </p:txBody>
          </p:sp>
        </p:grpSp>
        <p:sp>
          <p:nvSpPr>
            <p:cNvPr id="209" name="Shape 11">
              <a:extLst>
                <a:ext uri="{FF2B5EF4-FFF2-40B4-BE49-F238E27FC236}">
                  <a16:creationId xmlns:a16="http://schemas.microsoft.com/office/drawing/2014/main" id="{D46BD07D-465F-6B89-6292-C35CF2663218}"/>
                </a:ext>
              </a:extLst>
            </p:cNvPr>
            <p:cNvSpPr/>
            <p:nvPr/>
          </p:nvSpPr>
          <p:spPr>
            <a:xfrm>
              <a:off x="1853322" y="5196548"/>
              <a:ext cx="10911934" cy="717298"/>
            </a:xfrm>
            <a:prstGeom prst="rect">
              <a:avLst/>
            </a:prstGeom>
            <a:solidFill>
              <a:schemeClr val="bg2"/>
            </a:solidFill>
            <a:ln/>
          </p:spPr>
          <p:txBody>
            <a:bodyPr lIns="76200" tIns="38100" rIns="76200" bIns="38100" anchor="t"/>
            <a:lstStyle/>
            <a:p>
              <a:pPr algn="ctr"/>
              <a:endParaRPr lang="fr-FR" sz="1667"/>
            </a:p>
          </p:txBody>
        </p:sp>
        <p:sp>
          <p:nvSpPr>
            <p:cNvPr id="210" name="Text 12">
              <a:extLst>
                <a:ext uri="{FF2B5EF4-FFF2-40B4-BE49-F238E27FC236}">
                  <a16:creationId xmlns:a16="http://schemas.microsoft.com/office/drawing/2014/main" id="{9E76AF28-688A-A578-F8E8-A8D72CAC8093}"/>
                </a:ext>
              </a:extLst>
            </p:cNvPr>
            <p:cNvSpPr/>
            <p:nvPr/>
          </p:nvSpPr>
          <p:spPr>
            <a:xfrm>
              <a:off x="1937090" y="5392796"/>
              <a:ext cx="2498765" cy="2963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1958"/>
                </a:lnSpc>
              </a:pPr>
              <a:r>
                <a:rPr lang="en-US" sz="1500">
                  <a:solidFill>
                    <a:srgbClr val="3B3535"/>
                  </a:solidFill>
                  <a:latin typeface="Calibri"/>
                  <a:ea typeface="Calibri"/>
                  <a:cs typeface="Calibri"/>
                </a:rPr>
                <a:t>SAJI</a:t>
              </a:r>
              <a:endParaRPr lang="en-US" sz="1500"/>
            </a:p>
          </p:txBody>
        </p:sp>
        <p:sp>
          <p:nvSpPr>
            <p:cNvPr id="211" name="Text 13">
              <a:extLst>
                <a:ext uri="{FF2B5EF4-FFF2-40B4-BE49-F238E27FC236}">
                  <a16:creationId xmlns:a16="http://schemas.microsoft.com/office/drawing/2014/main" id="{0697BB3E-E068-ED8E-670F-09E61FDA4268}"/>
                </a:ext>
              </a:extLst>
            </p:cNvPr>
            <p:cNvSpPr/>
            <p:nvPr/>
          </p:nvSpPr>
          <p:spPr>
            <a:xfrm>
              <a:off x="4544275" y="5256828"/>
              <a:ext cx="1709023" cy="2963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buNone/>
              </a:pPr>
              <a:r>
                <a:rPr lang="en-US" sz="1333">
                  <a:solidFill>
                    <a:srgbClr val="3B3535"/>
                  </a:solidFill>
                  <a:latin typeface="Calibri"/>
                  <a:ea typeface="Calibri"/>
                  <a:cs typeface="Calibri"/>
                </a:rPr>
                <a:t>-</a:t>
              </a:r>
              <a:endParaRPr lang="en-US" sz="1333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12" name="Text 13">
              <a:extLst>
                <a:ext uri="{FF2B5EF4-FFF2-40B4-BE49-F238E27FC236}">
                  <a16:creationId xmlns:a16="http://schemas.microsoft.com/office/drawing/2014/main" id="{07A928DF-25CF-B241-1CFC-D0BACFFA17E3}"/>
                </a:ext>
              </a:extLst>
            </p:cNvPr>
            <p:cNvSpPr/>
            <p:nvPr/>
          </p:nvSpPr>
          <p:spPr>
            <a:xfrm>
              <a:off x="6062596" y="5230928"/>
              <a:ext cx="1709023" cy="2963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1958"/>
                </a:lnSpc>
              </a:pPr>
              <a:r>
                <a:rPr lang="en-US" sz="1333">
                  <a:solidFill>
                    <a:srgbClr val="3B3535"/>
                  </a:solidFill>
                  <a:latin typeface="Calibri"/>
                  <a:ea typeface="Calibri"/>
                  <a:cs typeface="Calibri"/>
                </a:rPr>
                <a:t>62' </a:t>
              </a:r>
              <a:r>
                <a:rPr lang="en-US" sz="1333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± 19'</a:t>
              </a:r>
              <a:endParaRPr lang="en-US" sz="1333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13" name="Text 13">
              <a:extLst>
                <a:ext uri="{FF2B5EF4-FFF2-40B4-BE49-F238E27FC236}">
                  <a16:creationId xmlns:a16="http://schemas.microsoft.com/office/drawing/2014/main" id="{2FAB46B4-C17D-9EA9-7194-AF37C4FEBB79}"/>
                </a:ext>
              </a:extLst>
            </p:cNvPr>
            <p:cNvSpPr/>
            <p:nvPr/>
          </p:nvSpPr>
          <p:spPr>
            <a:xfrm>
              <a:off x="7648439" y="5230928"/>
              <a:ext cx="1709023" cy="2963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1958"/>
                </a:lnSpc>
              </a:pPr>
              <a:r>
                <a:rPr lang="en-US" sz="1333" dirty="0">
                  <a:solidFill>
                    <a:srgbClr val="3B3535"/>
                  </a:solidFill>
                  <a:latin typeface="Calibri"/>
                  <a:ea typeface="Calibri"/>
                  <a:cs typeface="Calibri"/>
                </a:rPr>
                <a:t>68' </a:t>
              </a:r>
              <a:r>
                <a:rPr lang="en-US" sz="13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± 18'</a:t>
              </a:r>
            </a:p>
          </p:txBody>
        </p:sp>
        <p:sp>
          <p:nvSpPr>
            <p:cNvPr id="214" name="Text 13">
              <a:extLst>
                <a:ext uri="{FF2B5EF4-FFF2-40B4-BE49-F238E27FC236}">
                  <a16:creationId xmlns:a16="http://schemas.microsoft.com/office/drawing/2014/main" id="{FB505144-590A-AC91-993D-73CBA0F214AD}"/>
                </a:ext>
              </a:extLst>
            </p:cNvPr>
            <p:cNvSpPr/>
            <p:nvPr/>
          </p:nvSpPr>
          <p:spPr>
            <a:xfrm>
              <a:off x="9234282" y="5230928"/>
              <a:ext cx="1709023" cy="2963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1958"/>
                </a:lnSpc>
              </a:pPr>
              <a:r>
                <a:rPr lang="en-US" sz="1333">
                  <a:solidFill>
                    <a:srgbClr val="3B3535"/>
                  </a:solidFill>
                  <a:latin typeface="Calibri"/>
                  <a:ea typeface="Calibri"/>
                  <a:cs typeface="Calibri"/>
                </a:rPr>
                <a:t>51' </a:t>
              </a:r>
              <a:r>
                <a:rPr lang="en-US" sz="1333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± 0'</a:t>
              </a:r>
              <a:endParaRPr lang="en-US" sz="1333"/>
            </a:p>
          </p:txBody>
        </p:sp>
        <p:sp>
          <p:nvSpPr>
            <p:cNvPr id="215" name="Text 13">
              <a:extLst>
                <a:ext uri="{FF2B5EF4-FFF2-40B4-BE49-F238E27FC236}">
                  <a16:creationId xmlns:a16="http://schemas.microsoft.com/office/drawing/2014/main" id="{06328238-E9AE-5225-43CC-BF178ECF2C6F}"/>
                </a:ext>
              </a:extLst>
            </p:cNvPr>
            <p:cNvSpPr/>
            <p:nvPr/>
          </p:nvSpPr>
          <p:spPr>
            <a:xfrm>
              <a:off x="10820125" y="5230928"/>
              <a:ext cx="1709023" cy="2963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1958"/>
                </a:lnSpc>
              </a:pPr>
              <a:r>
                <a:rPr lang="en-US" sz="1333">
                  <a:solidFill>
                    <a:srgbClr val="3B3535"/>
                  </a:solidFill>
                  <a:latin typeface="Calibri"/>
                  <a:ea typeface="Calibri"/>
                  <a:cs typeface="Calibri"/>
                </a:rPr>
                <a:t>-</a:t>
              </a:r>
              <a:endParaRPr lang="en-US" sz="1500"/>
            </a:p>
          </p:txBody>
        </p:sp>
        <p:sp>
          <p:nvSpPr>
            <p:cNvPr id="216" name="Text 13">
              <a:extLst>
                <a:ext uri="{FF2B5EF4-FFF2-40B4-BE49-F238E27FC236}">
                  <a16:creationId xmlns:a16="http://schemas.microsoft.com/office/drawing/2014/main" id="{2B96D88E-95A3-64DD-C5ED-EF9CFC8C11DA}"/>
                </a:ext>
              </a:extLst>
            </p:cNvPr>
            <p:cNvSpPr/>
            <p:nvPr/>
          </p:nvSpPr>
          <p:spPr>
            <a:xfrm>
              <a:off x="4557526" y="5580559"/>
              <a:ext cx="1709023" cy="2963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buNone/>
              </a:pPr>
              <a:r>
                <a:rPr lang="en-US" sz="1333">
                  <a:solidFill>
                    <a:srgbClr val="3B3535"/>
                  </a:solidFill>
                  <a:latin typeface="Calibri"/>
                  <a:ea typeface="Calibri"/>
                  <a:cs typeface="Calibri"/>
                </a:rPr>
                <a:t>-</a:t>
              </a:r>
              <a:endParaRPr lang="en-US" sz="1333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17" name="Text 13">
              <a:extLst>
                <a:ext uri="{FF2B5EF4-FFF2-40B4-BE49-F238E27FC236}">
                  <a16:creationId xmlns:a16="http://schemas.microsoft.com/office/drawing/2014/main" id="{83976450-C913-E3DC-A3EB-4811FC87B5CF}"/>
                </a:ext>
              </a:extLst>
            </p:cNvPr>
            <p:cNvSpPr/>
            <p:nvPr/>
          </p:nvSpPr>
          <p:spPr>
            <a:xfrm>
              <a:off x="6075847" y="5554658"/>
              <a:ext cx="1709023" cy="2963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1958"/>
                </a:lnSpc>
              </a:pPr>
              <a:r>
                <a:rPr lang="en-US" sz="1333">
                  <a:solidFill>
                    <a:srgbClr val="3B3535"/>
                  </a:solidFill>
                  <a:latin typeface="Calibri"/>
                  <a:ea typeface="Calibri"/>
                  <a:cs typeface="Calibri"/>
                </a:rPr>
                <a:t>2.5gg </a:t>
              </a:r>
              <a:r>
                <a:rPr lang="en-US" sz="1333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± 0.6gg</a:t>
              </a:r>
              <a:endParaRPr lang="en-US" sz="1333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18" name="Text 13">
              <a:extLst>
                <a:ext uri="{FF2B5EF4-FFF2-40B4-BE49-F238E27FC236}">
                  <a16:creationId xmlns:a16="http://schemas.microsoft.com/office/drawing/2014/main" id="{D628FB84-F3EB-4376-4D1B-E10FEABB15BA}"/>
                </a:ext>
              </a:extLst>
            </p:cNvPr>
            <p:cNvSpPr/>
            <p:nvPr/>
          </p:nvSpPr>
          <p:spPr>
            <a:xfrm>
              <a:off x="7661690" y="5554658"/>
              <a:ext cx="1709023" cy="2963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1958"/>
                </a:lnSpc>
              </a:pPr>
              <a:r>
                <a:rPr lang="en-US" sz="1333">
                  <a:solidFill>
                    <a:srgbClr val="3B3535"/>
                  </a:solidFill>
                  <a:latin typeface="Calibri"/>
                  <a:ea typeface="Calibri"/>
                  <a:cs typeface="Calibri"/>
                </a:rPr>
                <a:t>2.9gg </a:t>
              </a:r>
              <a:r>
                <a:rPr lang="en-US" sz="1333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± 0.6gg</a:t>
              </a:r>
              <a:endParaRPr lang="en-US" sz="1333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219" name="Text 13">
              <a:extLst>
                <a:ext uri="{FF2B5EF4-FFF2-40B4-BE49-F238E27FC236}">
                  <a16:creationId xmlns:a16="http://schemas.microsoft.com/office/drawing/2014/main" id="{1DD9E458-3848-DDD0-FD09-8A4C2DB5FB8E}"/>
                </a:ext>
              </a:extLst>
            </p:cNvPr>
            <p:cNvSpPr/>
            <p:nvPr/>
          </p:nvSpPr>
          <p:spPr>
            <a:xfrm>
              <a:off x="9247533" y="5554658"/>
              <a:ext cx="1709023" cy="2963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1958"/>
                </a:lnSpc>
              </a:pPr>
              <a:r>
                <a:rPr lang="en-US" sz="1333">
                  <a:solidFill>
                    <a:srgbClr val="3B3535"/>
                  </a:solidFill>
                  <a:ea typeface="Calibri"/>
                  <a:cs typeface="Calibri"/>
                </a:rPr>
                <a:t>3.0gg ± 0gg </a:t>
              </a:r>
            </a:p>
          </p:txBody>
        </p:sp>
        <p:sp>
          <p:nvSpPr>
            <p:cNvPr id="220" name="Text 13">
              <a:extLst>
                <a:ext uri="{FF2B5EF4-FFF2-40B4-BE49-F238E27FC236}">
                  <a16:creationId xmlns:a16="http://schemas.microsoft.com/office/drawing/2014/main" id="{F1C94DB6-4C5C-E056-B891-B9F5C72EB8E9}"/>
                </a:ext>
              </a:extLst>
            </p:cNvPr>
            <p:cNvSpPr/>
            <p:nvPr/>
          </p:nvSpPr>
          <p:spPr>
            <a:xfrm>
              <a:off x="10833376" y="5554658"/>
              <a:ext cx="1709023" cy="2963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1958"/>
                </a:lnSpc>
              </a:pPr>
              <a:r>
                <a:rPr lang="en-US" sz="1333">
                  <a:solidFill>
                    <a:srgbClr val="3B3535"/>
                  </a:solidFill>
                  <a:ea typeface="Calibri"/>
                  <a:cs typeface="Calibri"/>
                </a:rPr>
                <a:t>-</a:t>
              </a:r>
            </a:p>
          </p:txBody>
        </p:sp>
        <p:sp>
          <p:nvSpPr>
            <p:cNvPr id="28" name="Shape 18">
              <a:extLst>
                <a:ext uri="{FF2B5EF4-FFF2-40B4-BE49-F238E27FC236}">
                  <a16:creationId xmlns:a16="http://schemas.microsoft.com/office/drawing/2014/main" id="{6C83F0EF-DE13-92D3-91B2-6874A38A965B}"/>
                </a:ext>
              </a:extLst>
            </p:cNvPr>
            <p:cNvSpPr/>
            <p:nvPr/>
          </p:nvSpPr>
          <p:spPr>
            <a:xfrm>
              <a:off x="1866575" y="5920531"/>
              <a:ext cx="10911934" cy="713412"/>
            </a:xfrm>
            <a:prstGeom prst="rect">
              <a:avLst/>
            </a:prstGeom>
            <a:solidFill>
              <a:srgbClr val="FFFFFF">
                <a:alpha val="4000"/>
              </a:srgbClr>
            </a:solidFill>
            <a:ln/>
          </p:spPr>
          <p:txBody>
            <a:bodyPr lIns="76200" tIns="38100" rIns="76200" bIns="38100" anchor="t"/>
            <a:lstStyle/>
            <a:p>
              <a:pPr algn="ctr"/>
              <a:endParaRPr lang="fr-FR" sz="1667"/>
            </a:p>
          </p:txBody>
        </p:sp>
        <p:sp>
          <p:nvSpPr>
            <p:cNvPr id="29" name="Text 19">
              <a:extLst>
                <a:ext uri="{FF2B5EF4-FFF2-40B4-BE49-F238E27FC236}">
                  <a16:creationId xmlns:a16="http://schemas.microsoft.com/office/drawing/2014/main" id="{190F5371-7440-B67A-38EB-AF7273E2EF1B}"/>
                </a:ext>
              </a:extLst>
            </p:cNvPr>
            <p:cNvSpPr/>
            <p:nvPr/>
          </p:nvSpPr>
          <p:spPr>
            <a:xfrm>
              <a:off x="1937091" y="6127718"/>
              <a:ext cx="2498765" cy="2963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1958"/>
                </a:lnSpc>
              </a:pPr>
              <a:r>
                <a:rPr lang="en-US" sz="1500">
                  <a:solidFill>
                    <a:srgbClr val="3B3535"/>
                  </a:solidFill>
                  <a:latin typeface="Calibri"/>
                  <a:ea typeface="Calibri"/>
                  <a:cs typeface="Calibri"/>
                </a:rPr>
                <a:t>OAGB</a:t>
              </a:r>
              <a:endParaRPr lang="en-US" sz="150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0" name="Text 13">
              <a:extLst>
                <a:ext uri="{FF2B5EF4-FFF2-40B4-BE49-F238E27FC236}">
                  <a16:creationId xmlns:a16="http://schemas.microsoft.com/office/drawing/2014/main" id="{2CE03BA8-DDD3-3E97-39FA-839DD4AB75F8}"/>
                </a:ext>
              </a:extLst>
            </p:cNvPr>
            <p:cNvSpPr/>
            <p:nvPr/>
          </p:nvSpPr>
          <p:spPr>
            <a:xfrm>
              <a:off x="4544275" y="5965357"/>
              <a:ext cx="1709023" cy="2963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/>
              <a:r>
                <a:rPr lang="en-US" sz="1333">
                  <a:solidFill>
                    <a:srgbClr val="3B3535"/>
                  </a:solidFill>
                  <a:latin typeface="Calibri"/>
                  <a:ea typeface="Calibri"/>
                  <a:cs typeface="Calibri"/>
                </a:rPr>
                <a:t>58' </a:t>
              </a:r>
              <a:r>
                <a:rPr lang="en-US" sz="1333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± 20'</a:t>
              </a:r>
            </a:p>
          </p:txBody>
        </p:sp>
        <p:sp>
          <p:nvSpPr>
            <p:cNvPr id="31" name="Text 13">
              <a:extLst>
                <a:ext uri="{FF2B5EF4-FFF2-40B4-BE49-F238E27FC236}">
                  <a16:creationId xmlns:a16="http://schemas.microsoft.com/office/drawing/2014/main" id="{BCCDBE2B-A449-557B-7C1B-BFD7C5E6DF10}"/>
                </a:ext>
              </a:extLst>
            </p:cNvPr>
            <p:cNvSpPr/>
            <p:nvPr/>
          </p:nvSpPr>
          <p:spPr>
            <a:xfrm>
              <a:off x="6062596" y="5939457"/>
              <a:ext cx="1709023" cy="2963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1958"/>
                </a:lnSpc>
              </a:pPr>
              <a:r>
                <a:rPr lang="en-US" sz="1333" dirty="0">
                  <a:solidFill>
                    <a:srgbClr val="3B3535"/>
                  </a:solidFill>
                  <a:latin typeface="Calibri"/>
                  <a:ea typeface="Calibri"/>
                  <a:cs typeface="Calibri"/>
                </a:rPr>
                <a:t>64' </a:t>
              </a:r>
              <a:r>
                <a:rPr lang="en-US" sz="13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± 27'</a:t>
              </a:r>
              <a:endParaRPr lang="en-US" sz="1333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2" name="Text 13">
              <a:extLst>
                <a:ext uri="{FF2B5EF4-FFF2-40B4-BE49-F238E27FC236}">
                  <a16:creationId xmlns:a16="http://schemas.microsoft.com/office/drawing/2014/main" id="{4FA11BEC-2BBD-0E44-C1A9-B09B71ACE53C}"/>
                </a:ext>
              </a:extLst>
            </p:cNvPr>
            <p:cNvSpPr/>
            <p:nvPr/>
          </p:nvSpPr>
          <p:spPr>
            <a:xfrm>
              <a:off x="7648439" y="5939457"/>
              <a:ext cx="1709023" cy="2963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1958"/>
                </a:lnSpc>
              </a:pPr>
              <a:r>
                <a:rPr lang="en-US" sz="1333">
                  <a:solidFill>
                    <a:srgbClr val="3B3535"/>
                  </a:solidFill>
                  <a:latin typeface="Calibri"/>
                  <a:ea typeface="Calibri"/>
                  <a:cs typeface="Calibri"/>
                </a:rPr>
                <a:t>61' </a:t>
              </a:r>
              <a:r>
                <a:rPr lang="en-US" sz="1333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± 21'</a:t>
              </a:r>
            </a:p>
          </p:txBody>
        </p:sp>
        <p:sp>
          <p:nvSpPr>
            <p:cNvPr id="33" name="Text 13">
              <a:extLst>
                <a:ext uri="{FF2B5EF4-FFF2-40B4-BE49-F238E27FC236}">
                  <a16:creationId xmlns:a16="http://schemas.microsoft.com/office/drawing/2014/main" id="{A945ADBF-B4FD-6E94-66D7-1C94A8B5EB07}"/>
                </a:ext>
              </a:extLst>
            </p:cNvPr>
            <p:cNvSpPr/>
            <p:nvPr/>
          </p:nvSpPr>
          <p:spPr>
            <a:xfrm>
              <a:off x="9234282" y="5939457"/>
              <a:ext cx="1709023" cy="2963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1958"/>
                </a:lnSpc>
              </a:pPr>
              <a:r>
                <a:rPr lang="en-US" sz="1333">
                  <a:solidFill>
                    <a:srgbClr val="3B3535"/>
                  </a:solidFill>
                  <a:latin typeface="Calibri"/>
                  <a:ea typeface="Calibri"/>
                  <a:cs typeface="Calibri"/>
                </a:rPr>
                <a:t>60' </a:t>
              </a:r>
              <a:r>
                <a:rPr lang="en-US" sz="1333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± 24'</a:t>
              </a:r>
              <a:endParaRPr lang="en-US" sz="1333">
                <a:ea typeface="Calibri"/>
                <a:cs typeface="Calibri"/>
              </a:endParaRPr>
            </a:p>
          </p:txBody>
        </p:sp>
        <p:sp>
          <p:nvSpPr>
            <p:cNvPr id="34" name="Text 13">
              <a:extLst>
                <a:ext uri="{FF2B5EF4-FFF2-40B4-BE49-F238E27FC236}">
                  <a16:creationId xmlns:a16="http://schemas.microsoft.com/office/drawing/2014/main" id="{662CF42A-A20A-2B43-79D8-A8582469AFC6}"/>
                </a:ext>
              </a:extLst>
            </p:cNvPr>
            <p:cNvSpPr/>
            <p:nvPr/>
          </p:nvSpPr>
          <p:spPr>
            <a:xfrm>
              <a:off x="10820125" y="5939457"/>
              <a:ext cx="1709023" cy="2963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1958"/>
                </a:lnSpc>
              </a:pPr>
              <a:r>
                <a:rPr lang="en-US" sz="1333">
                  <a:solidFill>
                    <a:srgbClr val="3B3535"/>
                  </a:solidFill>
                  <a:latin typeface="Calibri"/>
                  <a:ea typeface="Calibri"/>
                  <a:cs typeface="Calibri"/>
                </a:rPr>
                <a:t>-</a:t>
              </a:r>
              <a:endParaRPr lang="en-US" sz="1500"/>
            </a:p>
          </p:txBody>
        </p:sp>
        <p:sp>
          <p:nvSpPr>
            <p:cNvPr id="35" name="Text 13">
              <a:extLst>
                <a:ext uri="{FF2B5EF4-FFF2-40B4-BE49-F238E27FC236}">
                  <a16:creationId xmlns:a16="http://schemas.microsoft.com/office/drawing/2014/main" id="{07A397F6-9D6A-AFE5-B52B-EF95D3A3ABCC}"/>
                </a:ext>
              </a:extLst>
            </p:cNvPr>
            <p:cNvSpPr/>
            <p:nvPr/>
          </p:nvSpPr>
          <p:spPr>
            <a:xfrm>
              <a:off x="4557526" y="6289087"/>
              <a:ext cx="1709023" cy="2963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/>
              <a:r>
                <a:rPr lang="en-US" sz="1333">
                  <a:solidFill>
                    <a:srgbClr val="3B3535"/>
                  </a:solidFill>
                  <a:latin typeface="Calibri"/>
                  <a:ea typeface="Calibri"/>
                  <a:cs typeface="Calibri"/>
                </a:rPr>
                <a:t>3.2gg </a:t>
              </a:r>
              <a:r>
                <a:rPr lang="en-US" sz="1333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± 1.9gg</a:t>
              </a:r>
              <a:r>
                <a:rPr lang="en-US" sz="1333">
                  <a:solidFill>
                    <a:srgbClr val="3B3535"/>
                  </a:solidFill>
                  <a:latin typeface="Calibri"/>
                  <a:ea typeface="Calibri"/>
                  <a:cs typeface="Calibri"/>
                </a:rPr>
                <a:t> </a:t>
              </a:r>
            </a:p>
          </p:txBody>
        </p:sp>
        <p:sp>
          <p:nvSpPr>
            <p:cNvPr id="36" name="Text 13">
              <a:extLst>
                <a:ext uri="{FF2B5EF4-FFF2-40B4-BE49-F238E27FC236}">
                  <a16:creationId xmlns:a16="http://schemas.microsoft.com/office/drawing/2014/main" id="{FFAC5965-ACBF-A15E-170C-76C0977FCF6F}"/>
                </a:ext>
              </a:extLst>
            </p:cNvPr>
            <p:cNvSpPr/>
            <p:nvPr/>
          </p:nvSpPr>
          <p:spPr>
            <a:xfrm>
              <a:off x="6075847" y="6263186"/>
              <a:ext cx="1709023" cy="2963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1958"/>
                </a:lnSpc>
              </a:pPr>
              <a:r>
                <a:rPr lang="en-US" sz="1333">
                  <a:solidFill>
                    <a:srgbClr val="3B3535"/>
                  </a:solidFill>
                  <a:latin typeface="Calibri"/>
                  <a:ea typeface="Calibri"/>
                  <a:cs typeface="Calibri"/>
                </a:rPr>
                <a:t>3.0gg </a:t>
              </a:r>
              <a:r>
                <a:rPr lang="en-US" sz="1333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± 1.7gg</a:t>
              </a:r>
              <a:endParaRPr lang="en-US" sz="1333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38" name="Text 13">
              <a:extLst>
                <a:ext uri="{FF2B5EF4-FFF2-40B4-BE49-F238E27FC236}">
                  <a16:creationId xmlns:a16="http://schemas.microsoft.com/office/drawing/2014/main" id="{4E37254C-D8A0-A521-4DA6-5A6F14D8B50C}"/>
                </a:ext>
              </a:extLst>
            </p:cNvPr>
            <p:cNvSpPr/>
            <p:nvPr/>
          </p:nvSpPr>
          <p:spPr>
            <a:xfrm>
              <a:off x="7661690" y="6263186"/>
              <a:ext cx="1709023" cy="2963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1958"/>
                </a:lnSpc>
              </a:pPr>
              <a:r>
                <a:rPr lang="en-US" sz="1333">
                  <a:solidFill>
                    <a:srgbClr val="3B3535"/>
                  </a:solidFill>
                  <a:latin typeface="Calibri"/>
                  <a:ea typeface="Calibri"/>
                  <a:cs typeface="Calibri"/>
                </a:rPr>
                <a:t>3.1gg </a:t>
              </a:r>
              <a:r>
                <a:rPr lang="en-US" sz="1333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± 0.9gg</a:t>
              </a:r>
              <a:endParaRPr lang="en-US" sz="1333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40" name="Text 13">
              <a:extLst>
                <a:ext uri="{FF2B5EF4-FFF2-40B4-BE49-F238E27FC236}">
                  <a16:creationId xmlns:a16="http://schemas.microsoft.com/office/drawing/2014/main" id="{9F24BF73-28B3-DB7C-FA07-6AC0BD83224D}"/>
                </a:ext>
              </a:extLst>
            </p:cNvPr>
            <p:cNvSpPr/>
            <p:nvPr/>
          </p:nvSpPr>
          <p:spPr>
            <a:xfrm>
              <a:off x="9247533" y="6263186"/>
              <a:ext cx="1709023" cy="2963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1958"/>
                </a:lnSpc>
              </a:pPr>
              <a:r>
                <a:rPr lang="en-US" sz="1333">
                  <a:solidFill>
                    <a:srgbClr val="3B3535"/>
                  </a:solidFill>
                  <a:ea typeface="Calibri"/>
                  <a:cs typeface="Calibri"/>
                </a:rPr>
                <a:t>3.4gg </a:t>
              </a:r>
              <a:r>
                <a:rPr lang="en-US" sz="1333">
                  <a:solidFill>
                    <a:srgbClr val="000000"/>
                  </a:solidFill>
                  <a:ea typeface="Calibri"/>
                  <a:cs typeface="Calibri"/>
                </a:rPr>
                <a:t>± 1.4gg</a:t>
              </a:r>
              <a:endParaRPr lang="en-US" sz="1333">
                <a:solidFill>
                  <a:srgbClr val="3B3535"/>
                </a:solidFill>
                <a:ea typeface="Calibri"/>
                <a:cs typeface="Calibri"/>
              </a:endParaRPr>
            </a:p>
          </p:txBody>
        </p:sp>
        <p:sp>
          <p:nvSpPr>
            <p:cNvPr id="41" name="Text 13">
              <a:extLst>
                <a:ext uri="{FF2B5EF4-FFF2-40B4-BE49-F238E27FC236}">
                  <a16:creationId xmlns:a16="http://schemas.microsoft.com/office/drawing/2014/main" id="{8DC5E9D6-507E-F708-098B-8BCF85A0E058}"/>
                </a:ext>
              </a:extLst>
            </p:cNvPr>
            <p:cNvSpPr/>
            <p:nvPr/>
          </p:nvSpPr>
          <p:spPr>
            <a:xfrm>
              <a:off x="10833376" y="6263186"/>
              <a:ext cx="1709023" cy="2963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1958"/>
                </a:lnSpc>
              </a:pPr>
              <a:r>
                <a:rPr lang="en-US" sz="1333">
                  <a:solidFill>
                    <a:srgbClr val="3B3535"/>
                  </a:solidFill>
                  <a:ea typeface="Calibri"/>
                  <a:cs typeface="Calibri"/>
                </a:rPr>
                <a:t>-</a:t>
              </a:r>
              <a:endParaRPr lang="en-US" sz="1500"/>
            </a:p>
          </p:txBody>
        </p:sp>
        <p:sp>
          <p:nvSpPr>
            <p:cNvPr id="42" name="Shape 11">
              <a:extLst>
                <a:ext uri="{FF2B5EF4-FFF2-40B4-BE49-F238E27FC236}">
                  <a16:creationId xmlns:a16="http://schemas.microsoft.com/office/drawing/2014/main" id="{3CE096CE-B834-50BE-4A99-492548904769}"/>
                </a:ext>
              </a:extLst>
            </p:cNvPr>
            <p:cNvSpPr/>
            <p:nvPr/>
          </p:nvSpPr>
          <p:spPr>
            <a:xfrm>
              <a:off x="1865679" y="6633382"/>
              <a:ext cx="10911934" cy="717298"/>
            </a:xfrm>
            <a:prstGeom prst="rect">
              <a:avLst/>
            </a:prstGeom>
            <a:solidFill>
              <a:schemeClr val="bg2"/>
            </a:solidFill>
            <a:ln/>
          </p:spPr>
          <p:txBody>
            <a:bodyPr lIns="76200" tIns="38100" rIns="76200" bIns="38100" anchor="t"/>
            <a:lstStyle/>
            <a:p>
              <a:pPr algn="ctr"/>
              <a:endParaRPr lang="fr-FR" sz="1667"/>
            </a:p>
          </p:txBody>
        </p:sp>
        <p:sp>
          <p:nvSpPr>
            <p:cNvPr id="43" name="Text 12">
              <a:extLst>
                <a:ext uri="{FF2B5EF4-FFF2-40B4-BE49-F238E27FC236}">
                  <a16:creationId xmlns:a16="http://schemas.microsoft.com/office/drawing/2014/main" id="{D5C1F7C7-9CFC-6773-D036-9813C8EEE817}"/>
                </a:ext>
              </a:extLst>
            </p:cNvPr>
            <p:cNvSpPr/>
            <p:nvPr/>
          </p:nvSpPr>
          <p:spPr>
            <a:xfrm>
              <a:off x="1949447" y="6829631"/>
              <a:ext cx="2498765" cy="2963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1958"/>
                </a:lnSpc>
              </a:pPr>
              <a:r>
                <a:rPr lang="en-US" sz="1500">
                  <a:solidFill>
                    <a:srgbClr val="3B3535"/>
                  </a:solidFill>
                  <a:latin typeface="Calibri"/>
                  <a:ea typeface="Calibri"/>
                  <a:cs typeface="Calibri"/>
                </a:rPr>
                <a:t>Sleeve Gastrectomy</a:t>
              </a:r>
              <a:endParaRPr lang="en-US" sz="1500">
                <a:solidFill>
                  <a:srgbClr val="3B3535"/>
                </a:solidFill>
                <a:ea typeface="Calibri"/>
                <a:cs typeface="Calibri"/>
              </a:endParaRPr>
            </a:p>
          </p:txBody>
        </p:sp>
        <p:sp>
          <p:nvSpPr>
            <p:cNvPr id="44" name="Text 13">
              <a:extLst>
                <a:ext uri="{FF2B5EF4-FFF2-40B4-BE49-F238E27FC236}">
                  <a16:creationId xmlns:a16="http://schemas.microsoft.com/office/drawing/2014/main" id="{2561EE5F-095B-8CE6-F231-97EB78E4D4C6}"/>
                </a:ext>
              </a:extLst>
            </p:cNvPr>
            <p:cNvSpPr/>
            <p:nvPr/>
          </p:nvSpPr>
          <p:spPr>
            <a:xfrm>
              <a:off x="4556632" y="6693663"/>
              <a:ext cx="1709023" cy="2963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/>
              <a:r>
                <a:rPr lang="en-US" sz="1333">
                  <a:solidFill>
                    <a:srgbClr val="3B3535"/>
                  </a:solidFill>
                  <a:latin typeface="Calibri"/>
                  <a:ea typeface="Calibri"/>
                  <a:cs typeface="Calibri"/>
                </a:rPr>
                <a:t>56' ± 13'</a:t>
              </a:r>
              <a:endParaRPr lang="en-US" sz="1333">
                <a:solidFill>
                  <a:srgbClr val="000000"/>
                </a:solidFill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45" name="Text 13">
              <a:extLst>
                <a:ext uri="{FF2B5EF4-FFF2-40B4-BE49-F238E27FC236}">
                  <a16:creationId xmlns:a16="http://schemas.microsoft.com/office/drawing/2014/main" id="{0ABC4D06-4978-FFAC-FB18-216C8A4325A3}"/>
                </a:ext>
              </a:extLst>
            </p:cNvPr>
            <p:cNvSpPr/>
            <p:nvPr/>
          </p:nvSpPr>
          <p:spPr>
            <a:xfrm>
              <a:off x="6074953" y="6667763"/>
              <a:ext cx="1709023" cy="2963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1958"/>
                </a:lnSpc>
              </a:pPr>
              <a:r>
                <a:rPr lang="en-US" sz="1333" dirty="0">
                  <a:solidFill>
                    <a:srgbClr val="3B3535"/>
                  </a:solidFill>
                  <a:latin typeface="Calibri"/>
                  <a:ea typeface="Calibri"/>
                  <a:cs typeface="Calibri"/>
                </a:rPr>
                <a:t>63' </a:t>
              </a:r>
              <a:r>
                <a:rPr lang="en-US" sz="13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± 14'</a:t>
              </a:r>
              <a:endParaRPr lang="en-US" sz="1333" dirty="0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46" name="Text 13">
              <a:extLst>
                <a:ext uri="{FF2B5EF4-FFF2-40B4-BE49-F238E27FC236}">
                  <a16:creationId xmlns:a16="http://schemas.microsoft.com/office/drawing/2014/main" id="{B94AAC08-54A6-A209-9750-76C90E586F26}"/>
                </a:ext>
              </a:extLst>
            </p:cNvPr>
            <p:cNvSpPr/>
            <p:nvPr/>
          </p:nvSpPr>
          <p:spPr>
            <a:xfrm>
              <a:off x="7660796" y="6667763"/>
              <a:ext cx="1709023" cy="2963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1958"/>
                </a:lnSpc>
              </a:pPr>
              <a:r>
                <a:rPr lang="en-US" sz="1333" dirty="0">
                  <a:solidFill>
                    <a:srgbClr val="3B3535"/>
                  </a:solidFill>
                  <a:latin typeface="Calibri"/>
                  <a:ea typeface="Calibri"/>
                  <a:cs typeface="Calibri"/>
                </a:rPr>
                <a:t>65' </a:t>
              </a:r>
              <a:r>
                <a:rPr lang="en-US" sz="1333" dirty="0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± 22'</a:t>
              </a:r>
            </a:p>
          </p:txBody>
        </p:sp>
        <p:sp>
          <p:nvSpPr>
            <p:cNvPr id="47" name="Text 13">
              <a:extLst>
                <a:ext uri="{FF2B5EF4-FFF2-40B4-BE49-F238E27FC236}">
                  <a16:creationId xmlns:a16="http://schemas.microsoft.com/office/drawing/2014/main" id="{F68F556A-B81D-558C-31F3-A4B73A21BA4A}"/>
                </a:ext>
              </a:extLst>
            </p:cNvPr>
            <p:cNvSpPr/>
            <p:nvPr/>
          </p:nvSpPr>
          <p:spPr>
            <a:xfrm>
              <a:off x="9246639" y="6667763"/>
              <a:ext cx="1709023" cy="2963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1958"/>
                </a:lnSpc>
              </a:pPr>
              <a:r>
                <a:rPr lang="en-US" sz="1333">
                  <a:solidFill>
                    <a:srgbClr val="3B3535"/>
                  </a:solidFill>
                  <a:latin typeface="Calibri"/>
                  <a:ea typeface="Calibri"/>
                  <a:cs typeface="Calibri"/>
                </a:rPr>
                <a:t>-</a:t>
              </a:r>
              <a:endParaRPr lang="en-US" sz="1500"/>
            </a:p>
          </p:txBody>
        </p:sp>
        <p:sp>
          <p:nvSpPr>
            <p:cNvPr id="48" name="Text 13">
              <a:extLst>
                <a:ext uri="{FF2B5EF4-FFF2-40B4-BE49-F238E27FC236}">
                  <a16:creationId xmlns:a16="http://schemas.microsoft.com/office/drawing/2014/main" id="{A8753881-14E2-7109-45E2-9AD3B98AC5F7}"/>
                </a:ext>
              </a:extLst>
            </p:cNvPr>
            <p:cNvSpPr/>
            <p:nvPr/>
          </p:nvSpPr>
          <p:spPr>
            <a:xfrm>
              <a:off x="10832482" y="6667763"/>
              <a:ext cx="1709023" cy="2963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1958"/>
                </a:lnSpc>
              </a:pPr>
              <a:r>
                <a:rPr lang="en-US" sz="1333">
                  <a:solidFill>
                    <a:srgbClr val="3B3535"/>
                  </a:solidFill>
                  <a:latin typeface="Calibri"/>
                  <a:ea typeface="Calibri"/>
                  <a:cs typeface="Calibri"/>
                </a:rPr>
                <a:t>-</a:t>
              </a:r>
              <a:endParaRPr lang="en-US" sz="1500"/>
            </a:p>
          </p:txBody>
        </p:sp>
        <p:sp>
          <p:nvSpPr>
            <p:cNvPr id="49" name="Text 13">
              <a:extLst>
                <a:ext uri="{FF2B5EF4-FFF2-40B4-BE49-F238E27FC236}">
                  <a16:creationId xmlns:a16="http://schemas.microsoft.com/office/drawing/2014/main" id="{9D4429DB-7AFF-72BA-62B2-6597D20FF7CC}"/>
                </a:ext>
              </a:extLst>
            </p:cNvPr>
            <p:cNvSpPr/>
            <p:nvPr/>
          </p:nvSpPr>
          <p:spPr>
            <a:xfrm>
              <a:off x="4569883" y="7017393"/>
              <a:ext cx="1709023" cy="2963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/>
              <a:r>
                <a:rPr lang="en-US" sz="1333">
                  <a:solidFill>
                    <a:srgbClr val="3B3535"/>
                  </a:solidFill>
                  <a:latin typeface="Calibri"/>
                  <a:ea typeface="Calibri"/>
                  <a:cs typeface="Calibri"/>
                </a:rPr>
                <a:t>2.9gg </a:t>
              </a:r>
              <a:r>
                <a:rPr lang="en-US" sz="1333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± 1.5gg</a:t>
              </a:r>
            </a:p>
          </p:txBody>
        </p:sp>
        <p:sp>
          <p:nvSpPr>
            <p:cNvPr id="50" name="Text 13">
              <a:extLst>
                <a:ext uri="{FF2B5EF4-FFF2-40B4-BE49-F238E27FC236}">
                  <a16:creationId xmlns:a16="http://schemas.microsoft.com/office/drawing/2014/main" id="{5CC3EF7D-D85C-087B-F263-A3E352984518}"/>
                </a:ext>
              </a:extLst>
            </p:cNvPr>
            <p:cNvSpPr/>
            <p:nvPr/>
          </p:nvSpPr>
          <p:spPr>
            <a:xfrm>
              <a:off x="6088204" y="6991492"/>
              <a:ext cx="1709023" cy="2963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1958"/>
                </a:lnSpc>
              </a:pPr>
              <a:r>
                <a:rPr lang="en-US" sz="1333">
                  <a:solidFill>
                    <a:srgbClr val="3B3535"/>
                  </a:solidFill>
                  <a:latin typeface="Calibri"/>
                  <a:ea typeface="Calibri"/>
                  <a:cs typeface="Calibri"/>
                </a:rPr>
                <a:t>3.0gg </a:t>
              </a:r>
              <a:r>
                <a:rPr lang="en-US" sz="1333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± 0.6gg</a:t>
              </a:r>
              <a:endParaRPr lang="en-US" sz="1333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1" name="Text 13">
              <a:extLst>
                <a:ext uri="{FF2B5EF4-FFF2-40B4-BE49-F238E27FC236}">
                  <a16:creationId xmlns:a16="http://schemas.microsoft.com/office/drawing/2014/main" id="{785A8F4F-F2F6-1F3B-6448-721D3B07A0CE}"/>
                </a:ext>
              </a:extLst>
            </p:cNvPr>
            <p:cNvSpPr/>
            <p:nvPr/>
          </p:nvSpPr>
          <p:spPr>
            <a:xfrm>
              <a:off x="7674047" y="6991492"/>
              <a:ext cx="1709023" cy="2963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1958"/>
                </a:lnSpc>
              </a:pPr>
              <a:r>
                <a:rPr lang="en-US" sz="1333">
                  <a:solidFill>
                    <a:srgbClr val="3B3535"/>
                  </a:solidFill>
                  <a:latin typeface="Calibri"/>
                  <a:ea typeface="Calibri"/>
                  <a:cs typeface="Calibri"/>
                </a:rPr>
                <a:t>2.7gg </a:t>
              </a:r>
              <a:r>
                <a:rPr lang="en-US" sz="1333">
                  <a:solidFill>
                    <a:srgbClr val="000000"/>
                  </a:solidFill>
                  <a:latin typeface="Calibri"/>
                  <a:ea typeface="Calibri"/>
                  <a:cs typeface="Calibri"/>
                </a:rPr>
                <a:t>± 0.9gg</a:t>
              </a:r>
              <a:endParaRPr lang="en-US" sz="1333">
                <a:latin typeface="Calibri"/>
                <a:ea typeface="Calibri"/>
                <a:cs typeface="Calibri"/>
              </a:endParaRPr>
            </a:p>
          </p:txBody>
        </p:sp>
        <p:sp>
          <p:nvSpPr>
            <p:cNvPr id="52" name="Text 13">
              <a:extLst>
                <a:ext uri="{FF2B5EF4-FFF2-40B4-BE49-F238E27FC236}">
                  <a16:creationId xmlns:a16="http://schemas.microsoft.com/office/drawing/2014/main" id="{54951B8D-9809-65F3-2D2B-F534B7FBB6C2}"/>
                </a:ext>
              </a:extLst>
            </p:cNvPr>
            <p:cNvSpPr/>
            <p:nvPr/>
          </p:nvSpPr>
          <p:spPr>
            <a:xfrm>
              <a:off x="9259890" y="6991492"/>
              <a:ext cx="1709023" cy="2963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1958"/>
                </a:lnSpc>
              </a:pPr>
              <a:r>
                <a:rPr lang="en-US" sz="1333">
                  <a:solidFill>
                    <a:srgbClr val="3B3535"/>
                  </a:solidFill>
                  <a:ea typeface="Calibri"/>
                  <a:cs typeface="Calibri"/>
                </a:rPr>
                <a:t>-</a:t>
              </a:r>
              <a:endParaRPr lang="en-US" sz="1500"/>
            </a:p>
          </p:txBody>
        </p:sp>
        <p:sp>
          <p:nvSpPr>
            <p:cNvPr id="53" name="Text 13">
              <a:extLst>
                <a:ext uri="{FF2B5EF4-FFF2-40B4-BE49-F238E27FC236}">
                  <a16:creationId xmlns:a16="http://schemas.microsoft.com/office/drawing/2014/main" id="{5818E74E-C04A-17EC-631F-694925693CFB}"/>
                </a:ext>
              </a:extLst>
            </p:cNvPr>
            <p:cNvSpPr/>
            <p:nvPr/>
          </p:nvSpPr>
          <p:spPr>
            <a:xfrm>
              <a:off x="10845733" y="6991492"/>
              <a:ext cx="1709023" cy="296319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1958"/>
                </a:lnSpc>
              </a:pPr>
              <a:r>
                <a:rPr lang="en-US" sz="1333">
                  <a:solidFill>
                    <a:srgbClr val="3B3535"/>
                  </a:solidFill>
                  <a:ea typeface="Calibri"/>
                  <a:cs typeface="Calibri"/>
                </a:rPr>
                <a:t>-</a:t>
              </a:r>
            </a:p>
          </p:txBody>
        </p:sp>
      </p:grpSp>
      <p:sp>
        <p:nvSpPr>
          <p:cNvPr id="4" name="Shape 9">
            <a:extLst>
              <a:ext uri="{FF2B5EF4-FFF2-40B4-BE49-F238E27FC236}">
                <a16:creationId xmlns:a16="http://schemas.microsoft.com/office/drawing/2014/main" id="{0EEF656C-0797-71BF-4535-08E7491F905C}"/>
              </a:ext>
            </a:extLst>
          </p:cNvPr>
          <p:cNvSpPr/>
          <p:nvPr/>
        </p:nvSpPr>
        <p:spPr>
          <a:xfrm>
            <a:off x="410308" y="5873405"/>
            <a:ext cx="11242638" cy="759878"/>
          </a:xfrm>
          <a:prstGeom prst="roundRect">
            <a:avLst>
              <a:gd name="adj" fmla="val 7875"/>
            </a:avLst>
          </a:prstGeom>
          <a:noFill/>
          <a:ln/>
        </p:spPr>
        <p:txBody>
          <a:bodyPr/>
          <a:lstStyle/>
          <a:p>
            <a:endParaRPr lang="fr-FR" sz="1500"/>
          </a:p>
        </p:txBody>
      </p:sp>
      <p:sp>
        <p:nvSpPr>
          <p:cNvPr id="12" name="Text 10">
            <a:extLst>
              <a:ext uri="{FF2B5EF4-FFF2-40B4-BE49-F238E27FC236}">
                <a16:creationId xmlns:a16="http://schemas.microsoft.com/office/drawing/2014/main" id="{E2E6652C-2777-95A9-B805-97851F76C6C2}"/>
              </a:ext>
            </a:extLst>
          </p:cNvPr>
          <p:cNvSpPr/>
          <p:nvPr/>
        </p:nvSpPr>
        <p:spPr>
          <a:xfrm>
            <a:off x="1069584" y="5898083"/>
            <a:ext cx="10561893" cy="7475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endParaRPr lang="en-US" sz="1500"/>
          </a:p>
        </p:txBody>
      </p:sp>
    </p:spTree>
    <p:extLst>
      <p:ext uri="{BB962C8B-B14F-4D97-AF65-F5344CB8AC3E}">
        <p14:creationId xmlns:p14="http://schemas.microsoft.com/office/powerpoint/2010/main" val="29784161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631924" y="1113969"/>
            <a:ext cx="10928152" cy="982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Gli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interventi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di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revisione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hanno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consentito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un </a:t>
            </a:r>
            <a:r>
              <a:rPr lang="en-US" sz="1400" b="1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ulteriore</a:t>
            </a:r>
            <a:r>
              <a:rPr lang="en-US" sz="1400" b="1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calo </a:t>
            </a:r>
            <a:r>
              <a:rPr lang="en-US" sz="1400" b="1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ponderale</a:t>
            </a:r>
            <a:r>
              <a:rPr lang="en-US" sz="1400" b="1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clinicamente</a:t>
            </a:r>
            <a:r>
              <a:rPr lang="en-US" sz="1400" b="1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e </a:t>
            </a:r>
            <a:r>
              <a:rPr lang="en-US" sz="1400" b="1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statisticamente</a:t>
            </a:r>
            <a:r>
              <a:rPr lang="en-US" sz="1400" b="1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significativo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(p &lt; 0,001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nella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maggior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parte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delle procedure), con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riduzioni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del BMI e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incrementi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di %EWL e %TWL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nel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follow-up. I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risultati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pur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mediamente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inferiori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alla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chirurgia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primaria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,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raggiungono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soglie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di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beneficio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metabolico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4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rilevante</a:t>
            </a:r>
            <a:r>
              <a:rPr lang="en-US" sz="14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(%TWL ≥20%).</a:t>
            </a:r>
            <a:endParaRPr lang="en-US" sz="1400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631924" y="2356060"/>
            <a:ext cx="10928152" cy="3197126"/>
          </a:xfrm>
          <a:prstGeom prst="roundRect">
            <a:avLst>
              <a:gd name="adj" fmla="val 2075"/>
            </a:avLst>
          </a:prstGeom>
          <a:noFill/>
          <a:ln w="7620">
            <a:solidFill>
              <a:srgbClr val="000000">
                <a:alpha val="8000"/>
              </a:srgbClr>
            </a:solidFill>
            <a:prstDash val="solid"/>
          </a:ln>
        </p:spPr>
        <p:txBody>
          <a:bodyPr/>
          <a:lstStyle/>
          <a:p>
            <a:endParaRPr lang="fr-FR" sz="2000" b="1">
              <a:latin typeface="Calibri"/>
              <a:ea typeface="Calibri"/>
              <a:cs typeface="Calibri"/>
            </a:endParaRPr>
          </a:p>
        </p:txBody>
      </p:sp>
      <p:sp>
        <p:nvSpPr>
          <p:cNvPr id="6" name="Shape 4"/>
          <p:cNvSpPr/>
          <p:nvPr/>
        </p:nvSpPr>
        <p:spPr>
          <a:xfrm>
            <a:off x="638274" y="2362410"/>
            <a:ext cx="10915452" cy="45491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fr-FR" sz="2000" b="1">
              <a:latin typeface="Alexandria Light"/>
            </a:endParaRPr>
          </a:p>
        </p:txBody>
      </p:sp>
      <p:sp>
        <p:nvSpPr>
          <p:cNvPr id="7" name="Text 5"/>
          <p:cNvSpPr/>
          <p:nvPr/>
        </p:nvSpPr>
        <p:spPr>
          <a:xfrm>
            <a:off x="796430" y="2463514"/>
            <a:ext cx="2082304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2000" b="1">
                <a:solidFill>
                  <a:srgbClr val="3B3535"/>
                </a:solidFill>
                <a:latin typeface="Alexandria Light"/>
                <a:ea typeface="Sora Light" pitchFamily="34" charset="-122"/>
                <a:cs typeface="Sora Light" pitchFamily="34" charset="-120"/>
              </a:rPr>
              <a:t>Procedura (1ª Rev.)</a:t>
            </a:r>
            <a:endParaRPr lang="en-US" sz="2000" b="1">
              <a:latin typeface="Alexandria Light"/>
            </a:endParaRPr>
          </a:p>
        </p:txBody>
      </p:sp>
      <p:sp>
        <p:nvSpPr>
          <p:cNvPr id="8" name="Text 6"/>
          <p:cNvSpPr/>
          <p:nvPr/>
        </p:nvSpPr>
        <p:spPr>
          <a:xfrm>
            <a:off x="3242185" y="2463514"/>
            <a:ext cx="1424186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2000" b="1">
                <a:solidFill>
                  <a:srgbClr val="3B3535"/>
                </a:solidFill>
                <a:latin typeface="Alexandria Light"/>
                <a:ea typeface="Sora Light" pitchFamily="34" charset="-122"/>
                <a:cs typeface="Sora Light" pitchFamily="34" charset="-120"/>
              </a:rPr>
              <a:t>N</a:t>
            </a:r>
            <a:endParaRPr lang="en-US" sz="2000" b="1">
              <a:latin typeface="Alexandria Light"/>
            </a:endParaRPr>
          </a:p>
        </p:txBody>
      </p:sp>
      <p:sp>
        <p:nvSpPr>
          <p:cNvPr id="9" name="Text 7"/>
          <p:cNvSpPr/>
          <p:nvPr/>
        </p:nvSpPr>
        <p:spPr>
          <a:xfrm>
            <a:off x="3979500" y="2463514"/>
            <a:ext cx="1424186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sz="2000" b="1">
                <a:solidFill>
                  <a:srgbClr val="3B3535"/>
                </a:solidFill>
                <a:latin typeface="Alexandria Light"/>
                <a:ea typeface="Sora Light" pitchFamily="34" charset="-122"/>
                <a:cs typeface="Sora Light"/>
              </a:rPr>
              <a:t>BMI Pre-</a:t>
            </a:r>
            <a:endParaRPr lang="en-US" sz="2000" b="1">
              <a:latin typeface="Alexandria Light"/>
            </a:endParaRPr>
          </a:p>
        </p:txBody>
      </p:sp>
      <p:sp>
        <p:nvSpPr>
          <p:cNvPr id="10" name="Text 8"/>
          <p:cNvSpPr/>
          <p:nvPr/>
        </p:nvSpPr>
        <p:spPr>
          <a:xfrm>
            <a:off x="5561191" y="2496644"/>
            <a:ext cx="1424186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sz="2000" b="1">
                <a:solidFill>
                  <a:srgbClr val="3B3535"/>
                </a:solidFill>
                <a:latin typeface="Alexandria Light"/>
                <a:ea typeface="Sora Light" pitchFamily="34" charset="-122"/>
                <a:cs typeface="Sora Light"/>
              </a:rPr>
              <a:t>BMI Post-</a:t>
            </a:r>
            <a:endParaRPr lang="en-US" sz="2000" b="1">
              <a:latin typeface="Alexandria Light"/>
            </a:endParaRPr>
          </a:p>
        </p:txBody>
      </p:sp>
      <p:sp>
        <p:nvSpPr>
          <p:cNvPr id="11" name="Text 9"/>
          <p:cNvSpPr/>
          <p:nvPr/>
        </p:nvSpPr>
        <p:spPr>
          <a:xfrm>
            <a:off x="7173775" y="2496644"/>
            <a:ext cx="1424186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sz="2000" b="1">
                <a:solidFill>
                  <a:srgbClr val="3B3535"/>
                </a:solidFill>
                <a:latin typeface="Alexandria Light"/>
                <a:ea typeface="Sora Light" pitchFamily="34" charset="-122"/>
                <a:cs typeface="Sora Light" pitchFamily="34" charset="-120"/>
              </a:rPr>
              <a:t>%EWL</a:t>
            </a:r>
            <a:endParaRPr lang="en-US" sz="2000" b="1">
              <a:latin typeface="Alexandria Light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10351546" y="2496644"/>
            <a:ext cx="1208981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sz="2000" b="1">
                <a:solidFill>
                  <a:srgbClr val="3B3535"/>
                </a:solidFill>
                <a:latin typeface="Alexandria Light"/>
                <a:ea typeface="Sora Light" pitchFamily="34" charset="-122"/>
                <a:cs typeface="Sora Light" pitchFamily="34" charset="-120"/>
              </a:rPr>
              <a:t>p-value</a:t>
            </a:r>
            <a:endParaRPr lang="en-US" sz="2000" b="1">
              <a:latin typeface="Alexandria Light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638274" y="2817328"/>
            <a:ext cx="10915452" cy="454918"/>
          </a:xfrm>
          <a:prstGeom prst="rect">
            <a:avLst/>
          </a:prstGeom>
          <a:solidFill>
            <a:schemeClr val="bg2"/>
          </a:solidFill>
          <a:ln/>
        </p:spPr>
        <p:txBody>
          <a:bodyPr/>
          <a:lstStyle/>
          <a:p>
            <a:endParaRPr lang="fr-FR" sz="1667"/>
          </a:p>
        </p:txBody>
      </p:sp>
      <p:sp>
        <p:nvSpPr>
          <p:cNvPr id="14" name="Text 12"/>
          <p:cNvSpPr/>
          <p:nvPr/>
        </p:nvSpPr>
        <p:spPr>
          <a:xfrm>
            <a:off x="796430" y="2918433"/>
            <a:ext cx="2082304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1333">
                <a:solidFill>
                  <a:srgbClr val="3B3535"/>
                </a:solidFill>
                <a:latin typeface="Calibri"/>
                <a:ea typeface="Calibri"/>
                <a:cs typeface="Calibri"/>
              </a:rPr>
              <a:t>Rimozione Bendaggio</a:t>
            </a:r>
            <a:endParaRPr lang="en-US" sz="1333">
              <a:latin typeface="Calibri"/>
              <a:ea typeface="Calibri"/>
              <a:cs typeface="Calibri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3242185" y="2934998"/>
            <a:ext cx="1424186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1333">
                <a:solidFill>
                  <a:srgbClr val="3B3535"/>
                </a:solidFill>
                <a:latin typeface="Calibri"/>
                <a:ea typeface="Calibri"/>
                <a:cs typeface="Calibri"/>
              </a:rPr>
              <a:t>189</a:t>
            </a:r>
            <a:endParaRPr lang="en-US" sz="1333">
              <a:latin typeface="Calibri"/>
              <a:ea typeface="Calibri"/>
              <a:cs typeface="Calibri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3979500" y="2934998"/>
            <a:ext cx="1424186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sz="1333">
                <a:solidFill>
                  <a:srgbClr val="3B3535"/>
                </a:solidFill>
                <a:latin typeface="Calibri"/>
                <a:ea typeface="Calibri"/>
                <a:cs typeface="Calibri"/>
              </a:rPr>
              <a:t>35,6 ± 8,0</a:t>
            </a:r>
            <a:endParaRPr lang="en-US" sz="1333">
              <a:latin typeface="Calibri"/>
              <a:ea typeface="Calibri"/>
              <a:cs typeface="Calibri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5561190" y="2934998"/>
            <a:ext cx="1424186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sz="1333">
                <a:solidFill>
                  <a:srgbClr val="3B3535"/>
                </a:solidFill>
                <a:latin typeface="Calibri"/>
                <a:ea typeface="Calibri"/>
                <a:cs typeface="Calibri"/>
              </a:rPr>
              <a:t>28,0 ± 4,4</a:t>
            </a:r>
            <a:endParaRPr lang="en-US" sz="1333">
              <a:latin typeface="Calibri"/>
              <a:ea typeface="Calibri"/>
              <a:cs typeface="Calibri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7173775" y="2934998"/>
            <a:ext cx="1424186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sz="1333">
                <a:solidFill>
                  <a:srgbClr val="3B3535"/>
                </a:solidFill>
                <a:latin typeface="Calibri"/>
                <a:ea typeface="Calibri"/>
                <a:cs typeface="Calibri"/>
              </a:rPr>
              <a:t>73% ± 88%</a:t>
            </a:r>
            <a:endParaRPr lang="en-US" sz="1333">
              <a:latin typeface="Calibri"/>
              <a:ea typeface="Calibri"/>
              <a:cs typeface="Calibri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10351546" y="2934998"/>
            <a:ext cx="1208981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sz="1333">
                <a:solidFill>
                  <a:srgbClr val="3B3535"/>
                </a:solidFill>
                <a:latin typeface="Calibri"/>
                <a:ea typeface="Calibri"/>
                <a:cs typeface="Calibri"/>
              </a:rPr>
              <a:t>&lt; 0,001</a:t>
            </a:r>
            <a:endParaRPr lang="en-US" sz="1333">
              <a:latin typeface="Calibri"/>
              <a:ea typeface="Calibri"/>
              <a:cs typeface="Calibri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638274" y="3272246"/>
            <a:ext cx="10915452" cy="45491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fr-FR" sz="1667"/>
          </a:p>
        </p:txBody>
      </p:sp>
      <p:sp>
        <p:nvSpPr>
          <p:cNvPr id="21" name="Text 19"/>
          <p:cNvSpPr/>
          <p:nvPr/>
        </p:nvSpPr>
        <p:spPr>
          <a:xfrm>
            <a:off x="796430" y="3373350"/>
            <a:ext cx="2082304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1333">
                <a:solidFill>
                  <a:srgbClr val="3B3535"/>
                </a:solidFill>
                <a:latin typeface="Calibri"/>
                <a:ea typeface="Calibri"/>
                <a:cs typeface="Calibri"/>
              </a:rPr>
              <a:t>RYGB</a:t>
            </a:r>
            <a:endParaRPr lang="en-US" sz="1333">
              <a:latin typeface="Calibri"/>
              <a:ea typeface="Calibri"/>
              <a:cs typeface="Calibri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3242185" y="3389915"/>
            <a:ext cx="1424186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1333">
                <a:solidFill>
                  <a:srgbClr val="3B3535"/>
                </a:solidFill>
                <a:latin typeface="Calibri"/>
                <a:ea typeface="Calibri"/>
                <a:cs typeface="Calibri"/>
              </a:rPr>
              <a:t>136</a:t>
            </a:r>
            <a:endParaRPr lang="en-US" sz="1333">
              <a:latin typeface="Calibri"/>
              <a:ea typeface="Calibri"/>
              <a:cs typeface="Calibri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3979500" y="3389915"/>
            <a:ext cx="1424186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sz="1333">
                <a:solidFill>
                  <a:srgbClr val="3B3535"/>
                </a:solidFill>
                <a:latin typeface="Calibri"/>
                <a:ea typeface="Calibri"/>
                <a:cs typeface="Calibri"/>
              </a:rPr>
              <a:t>31,1 ± 7,1</a:t>
            </a:r>
            <a:endParaRPr lang="en-US" sz="1333">
              <a:latin typeface="Calibri"/>
              <a:ea typeface="Calibri"/>
              <a:cs typeface="Calibri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5561190" y="3389915"/>
            <a:ext cx="1424186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sz="1333">
                <a:solidFill>
                  <a:srgbClr val="3B3535"/>
                </a:solidFill>
                <a:latin typeface="Calibri"/>
                <a:ea typeface="Calibri"/>
                <a:cs typeface="Calibri"/>
              </a:rPr>
              <a:t>27,1 ± 3,7</a:t>
            </a:r>
            <a:endParaRPr lang="en-US" sz="1333">
              <a:latin typeface="Calibri"/>
              <a:ea typeface="Calibri"/>
              <a:cs typeface="Calibri"/>
            </a:endParaRPr>
          </a:p>
        </p:txBody>
      </p:sp>
      <p:sp>
        <p:nvSpPr>
          <p:cNvPr id="25" name="Text 23"/>
          <p:cNvSpPr/>
          <p:nvPr/>
        </p:nvSpPr>
        <p:spPr>
          <a:xfrm>
            <a:off x="7173775" y="3389915"/>
            <a:ext cx="1424186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sz="1333">
                <a:solidFill>
                  <a:srgbClr val="3B3535"/>
                </a:solidFill>
                <a:latin typeface="Calibri"/>
                <a:ea typeface="Calibri"/>
                <a:cs typeface="Calibri"/>
              </a:rPr>
              <a:t>80,9% ± 42,6%</a:t>
            </a:r>
            <a:endParaRPr lang="en-US" sz="1333">
              <a:latin typeface="Calibri"/>
              <a:ea typeface="Calibri"/>
              <a:cs typeface="Calibri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10351546" y="3389915"/>
            <a:ext cx="1208981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sz="1333">
                <a:solidFill>
                  <a:srgbClr val="3B3535"/>
                </a:solidFill>
                <a:latin typeface="Calibri"/>
                <a:ea typeface="Calibri"/>
                <a:cs typeface="Calibri"/>
              </a:rPr>
              <a:t>&lt; 0,001</a:t>
            </a:r>
            <a:endParaRPr lang="en-US" sz="1333">
              <a:latin typeface="Calibri"/>
              <a:ea typeface="Calibri"/>
              <a:cs typeface="Calibri"/>
            </a:endParaRPr>
          </a:p>
        </p:txBody>
      </p:sp>
      <p:sp>
        <p:nvSpPr>
          <p:cNvPr id="27" name="Shape 25"/>
          <p:cNvSpPr/>
          <p:nvPr/>
        </p:nvSpPr>
        <p:spPr>
          <a:xfrm>
            <a:off x="638274" y="3727164"/>
            <a:ext cx="10915452" cy="454918"/>
          </a:xfrm>
          <a:prstGeom prst="rect">
            <a:avLst/>
          </a:prstGeom>
          <a:solidFill>
            <a:schemeClr val="bg2"/>
          </a:solidFill>
          <a:ln/>
        </p:spPr>
        <p:txBody>
          <a:bodyPr/>
          <a:lstStyle/>
          <a:p>
            <a:endParaRPr lang="fr-FR" sz="1667"/>
          </a:p>
        </p:txBody>
      </p:sp>
      <p:sp>
        <p:nvSpPr>
          <p:cNvPr id="28" name="Text 26"/>
          <p:cNvSpPr/>
          <p:nvPr/>
        </p:nvSpPr>
        <p:spPr>
          <a:xfrm>
            <a:off x="796430" y="3828269"/>
            <a:ext cx="2082304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1333" dirty="0">
                <a:solidFill>
                  <a:srgbClr val="3B3535"/>
                </a:solidFill>
                <a:latin typeface="Calibri"/>
                <a:ea typeface="Calibri"/>
                <a:cs typeface="Calibri"/>
              </a:rPr>
              <a:t>OAGB</a:t>
            </a:r>
            <a:endParaRPr lang="en-US" sz="1333" dirty="0">
              <a:latin typeface="Calibri"/>
              <a:ea typeface="Calibri"/>
              <a:cs typeface="Calibri"/>
            </a:endParaRPr>
          </a:p>
        </p:txBody>
      </p:sp>
      <p:sp>
        <p:nvSpPr>
          <p:cNvPr id="29" name="Text 27"/>
          <p:cNvSpPr/>
          <p:nvPr/>
        </p:nvSpPr>
        <p:spPr>
          <a:xfrm>
            <a:off x="3242185" y="3844834"/>
            <a:ext cx="1424186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1333">
                <a:solidFill>
                  <a:srgbClr val="3B3535"/>
                </a:solidFill>
                <a:latin typeface="Calibri"/>
                <a:ea typeface="Calibri"/>
                <a:cs typeface="Calibri"/>
              </a:rPr>
              <a:t>223</a:t>
            </a:r>
            <a:endParaRPr lang="en-US" sz="1333">
              <a:latin typeface="Calibri"/>
              <a:ea typeface="Calibri"/>
              <a:cs typeface="Calibri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3979500" y="3844834"/>
            <a:ext cx="1424186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sz="1333">
                <a:solidFill>
                  <a:srgbClr val="3B3535"/>
                </a:solidFill>
                <a:latin typeface="Calibri"/>
                <a:ea typeface="Calibri"/>
                <a:cs typeface="Calibri"/>
              </a:rPr>
              <a:t>36,8 ± 6,7</a:t>
            </a:r>
            <a:endParaRPr lang="en-US" sz="1333">
              <a:latin typeface="Calibri"/>
              <a:ea typeface="Calibri"/>
              <a:cs typeface="Calibri"/>
            </a:endParaRPr>
          </a:p>
        </p:txBody>
      </p:sp>
      <p:sp>
        <p:nvSpPr>
          <p:cNvPr id="31" name="Text 29"/>
          <p:cNvSpPr/>
          <p:nvPr/>
        </p:nvSpPr>
        <p:spPr>
          <a:xfrm>
            <a:off x="5561190" y="3844834"/>
            <a:ext cx="1424186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sz="1333">
                <a:solidFill>
                  <a:srgbClr val="3B3535"/>
                </a:solidFill>
                <a:latin typeface="Calibri"/>
                <a:ea typeface="Calibri"/>
                <a:cs typeface="Calibri"/>
              </a:rPr>
              <a:t>28,8 ± 5,6</a:t>
            </a:r>
            <a:endParaRPr lang="en-US" sz="1333">
              <a:latin typeface="Calibri"/>
              <a:ea typeface="Calibri"/>
              <a:cs typeface="Calibri"/>
            </a:endParaRPr>
          </a:p>
        </p:txBody>
      </p:sp>
      <p:sp>
        <p:nvSpPr>
          <p:cNvPr id="32" name="Text 30"/>
          <p:cNvSpPr/>
          <p:nvPr/>
        </p:nvSpPr>
        <p:spPr>
          <a:xfrm>
            <a:off x="7173775" y="3844834"/>
            <a:ext cx="1424186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sz="1333">
                <a:solidFill>
                  <a:srgbClr val="3B3535"/>
                </a:solidFill>
                <a:latin typeface="Calibri"/>
                <a:ea typeface="Calibri"/>
                <a:cs typeface="Calibri"/>
              </a:rPr>
              <a:t>82,0% ± 51,5%</a:t>
            </a:r>
            <a:endParaRPr lang="en-US" sz="1333">
              <a:latin typeface="Calibri"/>
              <a:ea typeface="Calibri"/>
              <a:cs typeface="Calibri"/>
            </a:endParaRPr>
          </a:p>
        </p:txBody>
      </p:sp>
      <p:sp>
        <p:nvSpPr>
          <p:cNvPr id="33" name="Text 31"/>
          <p:cNvSpPr/>
          <p:nvPr/>
        </p:nvSpPr>
        <p:spPr>
          <a:xfrm>
            <a:off x="10351546" y="3844834"/>
            <a:ext cx="1208981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sz="1333">
                <a:solidFill>
                  <a:srgbClr val="3B3535"/>
                </a:solidFill>
                <a:latin typeface="Calibri"/>
                <a:ea typeface="Calibri"/>
                <a:cs typeface="Calibri"/>
              </a:rPr>
              <a:t>&lt; 0,001</a:t>
            </a:r>
            <a:endParaRPr lang="en-US" sz="1333">
              <a:latin typeface="Calibri"/>
              <a:ea typeface="Calibri"/>
              <a:cs typeface="Calibri"/>
            </a:endParaRPr>
          </a:p>
        </p:txBody>
      </p:sp>
      <p:sp>
        <p:nvSpPr>
          <p:cNvPr id="34" name="Shape 32"/>
          <p:cNvSpPr/>
          <p:nvPr/>
        </p:nvSpPr>
        <p:spPr>
          <a:xfrm>
            <a:off x="638274" y="4182084"/>
            <a:ext cx="10915452" cy="45491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fr-FR" sz="1667"/>
          </a:p>
        </p:txBody>
      </p:sp>
      <p:sp>
        <p:nvSpPr>
          <p:cNvPr id="35" name="Text 33"/>
          <p:cNvSpPr/>
          <p:nvPr/>
        </p:nvSpPr>
        <p:spPr>
          <a:xfrm>
            <a:off x="796430" y="4283186"/>
            <a:ext cx="2082304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1333">
                <a:solidFill>
                  <a:srgbClr val="3B3535"/>
                </a:solidFill>
                <a:latin typeface="Calibri"/>
                <a:ea typeface="Calibri"/>
                <a:cs typeface="Calibri"/>
              </a:rPr>
              <a:t>Sleeve Gastrectomy</a:t>
            </a:r>
            <a:endParaRPr lang="en-US" sz="1333">
              <a:latin typeface="Calibri"/>
              <a:ea typeface="Calibri"/>
              <a:cs typeface="Calibri"/>
            </a:endParaRPr>
          </a:p>
        </p:txBody>
      </p:sp>
      <p:sp>
        <p:nvSpPr>
          <p:cNvPr id="36" name="Text 34"/>
          <p:cNvSpPr/>
          <p:nvPr/>
        </p:nvSpPr>
        <p:spPr>
          <a:xfrm>
            <a:off x="3242185" y="4299751"/>
            <a:ext cx="1424186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1333">
                <a:solidFill>
                  <a:srgbClr val="3B3535"/>
                </a:solidFill>
                <a:latin typeface="Calibri"/>
                <a:ea typeface="Calibri"/>
                <a:cs typeface="Calibri"/>
              </a:rPr>
              <a:t>12</a:t>
            </a:r>
            <a:endParaRPr lang="en-US" sz="1333">
              <a:latin typeface="Calibri"/>
              <a:ea typeface="Calibri"/>
              <a:cs typeface="Calibri"/>
            </a:endParaRPr>
          </a:p>
        </p:txBody>
      </p:sp>
      <p:sp>
        <p:nvSpPr>
          <p:cNvPr id="37" name="Text 35"/>
          <p:cNvSpPr/>
          <p:nvPr/>
        </p:nvSpPr>
        <p:spPr>
          <a:xfrm>
            <a:off x="3979500" y="4299751"/>
            <a:ext cx="1424186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sz="1333">
                <a:solidFill>
                  <a:srgbClr val="3B3535"/>
                </a:solidFill>
                <a:latin typeface="Calibri"/>
                <a:ea typeface="Calibri"/>
                <a:cs typeface="Calibri"/>
              </a:rPr>
              <a:t>41,7 ± 11,6</a:t>
            </a:r>
            <a:endParaRPr lang="en-US" sz="1333">
              <a:latin typeface="Calibri"/>
              <a:ea typeface="Calibri"/>
              <a:cs typeface="Calibri"/>
            </a:endParaRPr>
          </a:p>
        </p:txBody>
      </p:sp>
      <p:sp>
        <p:nvSpPr>
          <p:cNvPr id="38" name="Text 36"/>
          <p:cNvSpPr/>
          <p:nvPr/>
        </p:nvSpPr>
        <p:spPr>
          <a:xfrm>
            <a:off x="5561190" y="4299751"/>
            <a:ext cx="1424186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sz="1333">
                <a:solidFill>
                  <a:srgbClr val="3B3535"/>
                </a:solidFill>
                <a:latin typeface="Calibri"/>
                <a:ea typeface="Calibri"/>
                <a:cs typeface="Calibri"/>
              </a:rPr>
              <a:t>26,5 ± 1,6</a:t>
            </a:r>
            <a:endParaRPr lang="en-US" sz="1333">
              <a:latin typeface="Calibri"/>
              <a:ea typeface="Calibri"/>
              <a:cs typeface="Calibri"/>
            </a:endParaRPr>
          </a:p>
        </p:txBody>
      </p:sp>
      <p:sp>
        <p:nvSpPr>
          <p:cNvPr id="39" name="Text 37"/>
          <p:cNvSpPr/>
          <p:nvPr/>
        </p:nvSpPr>
        <p:spPr>
          <a:xfrm>
            <a:off x="7173775" y="4299751"/>
            <a:ext cx="1424186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sz="1333">
                <a:solidFill>
                  <a:srgbClr val="3B3535"/>
                </a:solidFill>
                <a:latin typeface="Calibri"/>
                <a:ea typeface="Calibri"/>
                <a:cs typeface="Calibri"/>
              </a:rPr>
              <a:t>88,3% ± 12,4%</a:t>
            </a:r>
            <a:endParaRPr lang="en-US" sz="1333">
              <a:latin typeface="Calibri"/>
              <a:ea typeface="Calibri"/>
              <a:cs typeface="Calibri"/>
            </a:endParaRPr>
          </a:p>
        </p:txBody>
      </p:sp>
      <p:sp>
        <p:nvSpPr>
          <p:cNvPr id="40" name="Text 38"/>
          <p:cNvSpPr/>
          <p:nvPr/>
        </p:nvSpPr>
        <p:spPr>
          <a:xfrm>
            <a:off x="10351546" y="4299751"/>
            <a:ext cx="1208981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sz="1333">
                <a:solidFill>
                  <a:srgbClr val="3B3535"/>
                </a:solidFill>
                <a:latin typeface="Calibri"/>
                <a:ea typeface="Calibri"/>
                <a:cs typeface="Calibri"/>
              </a:rPr>
              <a:t>&lt; 0,001</a:t>
            </a:r>
            <a:endParaRPr lang="en-US" sz="1333">
              <a:latin typeface="Calibri"/>
              <a:ea typeface="Calibri"/>
              <a:cs typeface="Calibri"/>
            </a:endParaRPr>
          </a:p>
        </p:txBody>
      </p:sp>
      <p:sp>
        <p:nvSpPr>
          <p:cNvPr id="41" name="Shape 39"/>
          <p:cNvSpPr/>
          <p:nvPr/>
        </p:nvSpPr>
        <p:spPr>
          <a:xfrm>
            <a:off x="638274" y="4637000"/>
            <a:ext cx="10915452" cy="454918"/>
          </a:xfrm>
          <a:prstGeom prst="rect">
            <a:avLst/>
          </a:prstGeom>
          <a:solidFill>
            <a:schemeClr val="bg2"/>
          </a:solidFill>
          <a:ln/>
        </p:spPr>
        <p:txBody>
          <a:bodyPr/>
          <a:lstStyle/>
          <a:p>
            <a:endParaRPr lang="fr-FR" sz="1667"/>
          </a:p>
        </p:txBody>
      </p:sp>
      <p:sp>
        <p:nvSpPr>
          <p:cNvPr id="42" name="Text 40"/>
          <p:cNvSpPr/>
          <p:nvPr/>
        </p:nvSpPr>
        <p:spPr>
          <a:xfrm>
            <a:off x="796430" y="4738104"/>
            <a:ext cx="2082304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1333">
                <a:solidFill>
                  <a:srgbClr val="3B3535"/>
                </a:solidFill>
                <a:latin typeface="Calibri"/>
                <a:ea typeface="Calibri"/>
                <a:cs typeface="Calibri"/>
              </a:rPr>
              <a:t>SAJI</a:t>
            </a:r>
            <a:endParaRPr lang="en-US" sz="1333">
              <a:latin typeface="Calibri"/>
              <a:ea typeface="Calibri"/>
              <a:cs typeface="Calibri"/>
            </a:endParaRPr>
          </a:p>
        </p:txBody>
      </p:sp>
      <p:sp>
        <p:nvSpPr>
          <p:cNvPr id="43" name="Text 41"/>
          <p:cNvSpPr/>
          <p:nvPr/>
        </p:nvSpPr>
        <p:spPr>
          <a:xfrm>
            <a:off x="3242185" y="4754669"/>
            <a:ext cx="1424186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1333">
                <a:solidFill>
                  <a:srgbClr val="3B3535"/>
                </a:solidFill>
                <a:latin typeface="Calibri"/>
                <a:ea typeface="Calibri"/>
                <a:cs typeface="Calibri"/>
              </a:rPr>
              <a:t>43</a:t>
            </a:r>
            <a:endParaRPr lang="en-US" sz="1333">
              <a:latin typeface="Calibri"/>
              <a:ea typeface="Calibri"/>
              <a:cs typeface="Calibri"/>
            </a:endParaRPr>
          </a:p>
        </p:txBody>
      </p:sp>
      <p:sp>
        <p:nvSpPr>
          <p:cNvPr id="44" name="Text 42"/>
          <p:cNvSpPr/>
          <p:nvPr/>
        </p:nvSpPr>
        <p:spPr>
          <a:xfrm>
            <a:off x="3979500" y="4754669"/>
            <a:ext cx="1424186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sz="1333">
                <a:solidFill>
                  <a:srgbClr val="3B3535"/>
                </a:solidFill>
                <a:latin typeface="Calibri"/>
                <a:ea typeface="Calibri"/>
                <a:cs typeface="Calibri"/>
              </a:rPr>
              <a:t>35,7 ± 5,7</a:t>
            </a:r>
            <a:endParaRPr lang="en-US" sz="1333">
              <a:latin typeface="Calibri"/>
              <a:ea typeface="Calibri"/>
              <a:cs typeface="Calibri"/>
            </a:endParaRPr>
          </a:p>
        </p:txBody>
      </p:sp>
      <p:sp>
        <p:nvSpPr>
          <p:cNvPr id="45" name="Text 43"/>
          <p:cNvSpPr/>
          <p:nvPr/>
        </p:nvSpPr>
        <p:spPr>
          <a:xfrm>
            <a:off x="5561190" y="4754669"/>
            <a:ext cx="1424186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sz="1333">
                <a:solidFill>
                  <a:srgbClr val="3B3535"/>
                </a:solidFill>
                <a:latin typeface="Calibri"/>
                <a:ea typeface="Calibri"/>
                <a:cs typeface="Calibri"/>
              </a:rPr>
              <a:t>28,5 ± 4,3</a:t>
            </a:r>
            <a:endParaRPr lang="en-US" sz="1333">
              <a:latin typeface="Calibri"/>
              <a:ea typeface="Calibri"/>
              <a:cs typeface="Calibri"/>
            </a:endParaRPr>
          </a:p>
        </p:txBody>
      </p:sp>
      <p:sp>
        <p:nvSpPr>
          <p:cNvPr id="46" name="Text 44"/>
          <p:cNvSpPr/>
          <p:nvPr/>
        </p:nvSpPr>
        <p:spPr>
          <a:xfrm>
            <a:off x="7173775" y="4754669"/>
            <a:ext cx="1424186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sz="1333">
                <a:solidFill>
                  <a:srgbClr val="3B3535"/>
                </a:solidFill>
                <a:latin typeface="Calibri"/>
                <a:ea typeface="Calibri"/>
                <a:cs typeface="Calibri"/>
              </a:rPr>
              <a:t>79,1% ± 44,1%</a:t>
            </a:r>
            <a:endParaRPr lang="en-US" sz="1333">
              <a:latin typeface="Calibri"/>
              <a:ea typeface="Calibri"/>
              <a:cs typeface="Calibri"/>
            </a:endParaRPr>
          </a:p>
        </p:txBody>
      </p:sp>
      <p:sp>
        <p:nvSpPr>
          <p:cNvPr id="47" name="Text 45"/>
          <p:cNvSpPr/>
          <p:nvPr/>
        </p:nvSpPr>
        <p:spPr>
          <a:xfrm>
            <a:off x="10351546" y="4754669"/>
            <a:ext cx="1208981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sz="1333">
                <a:solidFill>
                  <a:srgbClr val="3B3535"/>
                </a:solidFill>
                <a:latin typeface="Calibri"/>
                <a:ea typeface="Calibri"/>
                <a:cs typeface="Calibri"/>
              </a:rPr>
              <a:t>&lt; 0,001</a:t>
            </a:r>
            <a:endParaRPr lang="en-US" sz="1333">
              <a:latin typeface="Calibri"/>
              <a:ea typeface="Calibri"/>
              <a:cs typeface="Calibri"/>
            </a:endParaRPr>
          </a:p>
        </p:txBody>
      </p:sp>
      <p:sp>
        <p:nvSpPr>
          <p:cNvPr id="48" name="Shape 46"/>
          <p:cNvSpPr/>
          <p:nvPr/>
        </p:nvSpPr>
        <p:spPr>
          <a:xfrm>
            <a:off x="638274" y="5091919"/>
            <a:ext cx="10915452" cy="454918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  <p:txBody>
          <a:bodyPr/>
          <a:lstStyle/>
          <a:p>
            <a:endParaRPr lang="fr-FR" sz="1667"/>
          </a:p>
        </p:txBody>
      </p:sp>
      <p:sp>
        <p:nvSpPr>
          <p:cNvPr id="49" name="Text 47"/>
          <p:cNvSpPr/>
          <p:nvPr/>
        </p:nvSpPr>
        <p:spPr>
          <a:xfrm>
            <a:off x="796430" y="5193022"/>
            <a:ext cx="2082304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1333">
                <a:solidFill>
                  <a:srgbClr val="3B3535"/>
                </a:solidFill>
                <a:latin typeface="Calibri"/>
                <a:ea typeface="Calibri"/>
                <a:cs typeface="Calibri"/>
              </a:rPr>
              <a:t>Dist. Anastomosi OAGB</a:t>
            </a:r>
            <a:endParaRPr lang="en-US" sz="1333">
              <a:latin typeface="Calibri"/>
              <a:ea typeface="Calibri"/>
              <a:cs typeface="Calibri"/>
            </a:endParaRPr>
          </a:p>
        </p:txBody>
      </p:sp>
      <p:sp>
        <p:nvSpPr>
          <p:cNvPr id="50" name="Text 48"/>
          <p:cNvSpPr/>
          <p:nvPr/>
        </p:nvSpPr>
        <p:spPr>
          <a:xfrm>
            <a:off x="3242185" y="5209587"/>
            <a:ext cx="1424186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958"/>
              </a:lnSpc>
            </a:pPr>
            <a:r>
              <a:rPr lang="en-US" sz="1333">
                <a:solidFill>
                  <a:srgbClr val="3B3535"/>
                </a:solidFill>
                <a:latin typeface="Calibri"/>
                <a:ea typeface="Calibri"/>
                <a:cs typeface="Calibri"/>
              </a:rPr>
              <a:t>28</a:t>
            </a:r>
            <a:endParaRPr lang="en-US" sz="1333">
              <a:latin typeface="Calibri"/>
              <a:ea typeface="Calibri"/>
              <a:cs typeface="Calibri"/>
            </a:endParaRPr>
          </a:p>
        </p:txBody>
      </p:sp>
      <p:sp>
        <p:nvSpPr>
          <p:cNvPr id="51" name="Text 49"/>
          <p:cNvSpPr/>
          <p:nvPr/>
        </p:nvSpPr>
        <p:spPr>
          <a:xfrm>
            <a:off x="3979500" y="5209587"/>
            <a:ext cx="1424186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sz="1333">
                <a:solidFill>
                  <a:srgbClr val="3B3535"/>
                </a:solidFill>
                <a:latin typeface="Calibri"/>
                <a:ea typeface="Calibri"/>
                <a:cs typeface="Calibri"/>
              </a:rPr>
              <a:t>34,0 ± 5,5</a:t>
            </a:r>
            <a:endParaRPr lang="en-US" sz="1333">
              <a:latin typeface="Calibri"/>
              <a:ea typeface="Calibri"/>
              <a:cs typeface="Calibri"/>
            </a:endParaRPr>
          </a:p>
        </p:txBody>
      </p:sp>
      <p:sp>
        <p:nvSpPr>
          <p:cNvPr id="52" name="Text 50"/>
          <p:cNvSpPr/>
          <p:nvPr/>
        </p:nvSpPr>
        <p:spPr>
          <a:xfrm>
            <a:off x="5561190" y="5209587"/>
            <a:ext cx="1424186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sz="1333">
                <a:solidFill>
                  <a:srgbClr val="3B3535"/>
                </a:solidFill>
                <a:latin typeface="Calibri"/>
                <a:ea typeface="Calibri"/>
                <a:cs typeface="Calibri"/>
              </a:rPr>
              <a:t>28,3 ± 4,3</a:t>
            </a:r>
            <a:endParaRPr lang="en-US" sz="1333">
              <a:latin typeface="Calibri"/>
              <a:ea typeface="Calibri"/>
              <a:cs typeface="Calibri"/>
            </a:endParaRPr>
          </a:p>
        </p:txBody>
      </p:sp>
      <p:sp>
        <p:nvSpPr>
          <p:cNvPr id="53" name="Text 51"/>
          <p:cNvSpPr/>
          <p:nvPr/>
        </p:nvSpPr>
        <p:spPr>
          <a:xfrm>
            <a:off x="7173775" y="5209587"/>
            <a:ext cx="1424186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sz="1333">
                <a:solidFill>
                  <a:srgbClr val="3B3535"/>
                </a:solidFill>
                <a:latin typeface="Calibri"/>
                <a:ea typeface="Calibri"/>
                <a:cs typeface="Calibri"/>
              </a:rPr>
              <a:t>84,6% ± 44,1%</a:t>
            </a:r>
            <a:endParaRPr lang="en-US" sz="1333">
              <a:latin typeface="Calibri"/>
              <a:ea typeface="Calibri"/>
              <a:cs typeface="Calibri"/>
            </a:endParaRPr>
          </a:p>
        </p:txBody>
      </p:sp>
      <p:sp>
        <p:nvSpPr>
          <p:cNvPr id="54" name="Text 52"/>
          <p:cNvSpPr/>
          <p:nvPr/>
        </p:nvSpPr>
        <p:spPr>
          <a:xfrm>
            <a:off x="10351546" y="5209587"/>
            <a:ext cx="1208981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sz="1333">
                <a:solidFill>
                  <a:srgbClr val="3B3535"/>
                </a:solidFill>
                <a:latin typeface="Calibri"/>
                <a:ea typeface="Calibri"/>
                <a:cs typeface="Calibri"/>
              </a:rPr>
              <a:t>&lt; 0,001</a:t>
            </a:r>
            <a:endParaRPr lang="en-US" sz="1333">
              <a:latin typeface="Calibri"/>
              <a:ea typeface="Calibri"/>
              <a:cs typeface="Calibri"/>
            </a:endParaRPr>
          </a:p>
        </p:txBody>
      </p:sp>
      <p:sp>
        <p:nvSpPr>
          <p:cNvPr id="59" name="Text 1">
            <a:extLst>
              <a:ext uri="{FF2B5EF4-FFF2-40B4-BE49-F238E27FC236}">
                <a16:creationId xmlns:a16="http://schemas.microsoft.com/office/drawing/2014/main" id="{4306F90A-5445-5A79-ACCD-2A4C1DF804A6}"/>
              </a:ext>
            </a:extLst>
          </p:cNvPr>
          <p:cNvSpPr/>
          <p:nvPr/>
        </p:nvSpPr>
        <p:spPr>
          <a:xfrm>
            <a:off x="631924" y="619164"/>
            <a:ext cx="10669757" cy="541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250"/>
              </a:lnSpc>
            </a:pPr>
            <a:r>
              <a:rPr lang="en-US" sz="2583" b="1" dirty="0" err="1">
                <a:solidFill>
                  <a:srgbClr val="1F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Efficacia</a:t>
            </a:r>
            <a:r>
              <a:rPr lang="en-US" sz="2583" b="1" dirty="0">
                <a:solidFill>
                  <a:srgbClr val="1F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83" b="1" dirty="0" err="1">
                <a:solidFill>
                  <a:srgbClr val="1F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della</a:t>
            </a:r>
            <a:r>
              <a:rPr lang="en-US" sz="2583" b="1" dirty="0">
                <a:solidFill>
                  <a:srgbClr val="1F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83" b="1" dirty="0" err="1">
                <a:solidFill>
                  <a:srgbClr val="1F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Chirurgia</a:t>
            </a:r>
            <a:r>
              <a:rPr lang="en-US" sz="2583" b="1" dirty="0">
                <a:solidFill>
                  <a:srgbClr val="1F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583" b="1" dirty="0" err="1">
                <a:solidFill>
                  <a:srgbClr val="1F1E1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Revisione</a:t>
            </a: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Shape 9">
            <a:extLst>
              <a:ext uri="{FF2B5EF4-FFF2-40B4-BE49-F238E27FC236}">
                <a16:creationId xmlns:a16="http://schemas.microsoft.com/office/drawing/2014/main" id="{F232B924-DE4D-DE3E-FCFE-3F950C8BD7C7}"/>
              </a:ext>
            </a:extLst>
          </p:cNvPr>
          <p:cNvSpPr/>
          <p:nvPr/>
        </p:nvSpPr>
        <p:spPr>
          <a:xfrm>
            <a:off x="539056" y="5862362"/>
            <a:ext cx="11113889" cy="759878"/>
          </a:xfrm>
          <a:prstGeom prst="roundRect">
            <a:avLst>
              <a:gd name="adj" fmla="val 7875"/>
            </a:avLst>
          </a:prstGeom>
          <a:noFill/>
          <a:ln/>
        </p:spPr>
        <p:txBody>
          <a:bodyPr/>
          <a:lstStyle/>
          <a:p>
            <a:endParaRPr lang="fr-FR" sz="1500"/>
          </a:p>
        </p:txBody>
      </p:sp>
      <p:sp>
        <p:nvSpPr>
          <p:cNvPr id="65" name="Text 10">
            <a:extLst>
              <a:ext uri="{FF2B5EF4-FFF2-40B4-BE49-F238E27FC236}">
                <a16:creationId xmlns:a16="http://schemas.microsoft.com/office/drawing/2014/main" id="{E21991F0-B334-6C37-BDCB-30F6E02EEC43}"/>
              </a:ext>
            </a:extLst>
          </p:cNvPr>
          <p:cNvSpPr/>
          <p:nvPr/>
        </p:nvSpPr>
        <p:spPr>
          <a:xfrm>
            <a:off x="1069584" y="5887040"/>
            <a:ext cx="10561893" cy="7475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I </a:t>
            </a:r>
            <a:r>
              <a:rPr lang="en-US" sz="16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pazienti</a:t>
            </a:r>
            <a:r>
              <a:rPr lang="en-US" sz="16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provenienti</a:t>
            </a:r>
            <a:r>
              <a:rPr lang="en-US" sz="16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da </a:t>
            </a:r>
            <a:r>
              <a:rPr lang="en-US" sz="1600" b="1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altri</a:t>
            </a:r>
            <a:r>
              <a:rPr lang="en-US" sz="1600" b="1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centri</a:t>
            </a:r>
            <a:r>
              <a:rPr lang="en-US" sz="16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presentano</a:t>
            </a:r>
            <a:r>
              <a:rPr lang="en-US" sz="16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valori</a:t>
            </a:r>
            <a:r>
              <a:rPr lang="en-US" sz="16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medi</a:t>
            </a:r>
            <a:r>
              <a:rPr lang="en-US" sz="16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di BMI </a:t>
            </a:r>
            <a:r>
              <a:rPr lang="en-US" sz="16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più</a:t>
            </a:r>
            <a:r>
              <a:rPr lang="en-US" sz="16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elevati</a:t>
            </a:r>
            <a:r>
              <a:rPr lang="en-US" sz="16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nelle</a:t>
            </a:r>
            <a:r>
              <a:rPr lang="en-US" sz="16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fasi</a:t>
            </a:r>
            <a:r>
              <a:rPr lang="en-US" sz="16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avanzate</a:t>
            </a:r>
            <a:r>
              <a:rPr lang="en-US" sz="16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del </a:t>
            </a:r>
            <a:r>
              <a:rPr lang="en-US" sz="16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percorso</a:t>
            </a:r>
            <a:r>
              <a:rPr lang="en-US" sz="16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di </a:t>
            </a:r>
            <a:r>
              <a:rPr lang="en-US" sz="16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revisione</a:t>
            </a:r>
            <a:r>
              <a:rPr lang="en-US" sz="16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, </a:t>
            </a:r>
            <a:r>
              <a:rPr lang="en-US" sz="16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suggerendo</a:t>
            </a:r>
            <a:r>
              <a:rPr lang="en-US" sz="16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una</a:t>
            </a:r>
            <a:r>
              <a:rPr lang="en-US" sz="16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maggiore</a:t>
            </a:r>
            <a:r>
              <a:rPr lang="en-US" sz="16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complessità</a:t>
            </a:r>
            <a:r>
              <a:rPr lang="en-US" sz="16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clinica</a:t>
            </a:r>
            <a:r>
              <a:rPr lang="en-US" sz="16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e un accesso </a:t>
            </a:r>
            <a:r>
              <a:rPr lang="en-US" sz="16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più</a:t>
            </a:r>
            <a:r>
              <a:rPr lang="en-US" sz="16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tardivo</a:t>
            </a:r>
            <a:r>
              <a:rPr lang="en-US" sz="16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alla</a:t>
            </a:r>
            <a:r>
              <a:rPr lang="en-US" sz="16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gestione</a:t>
            </a:r>
            <a:r>
              <a:rPr lang="en-US" sz="16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specialistica</a:t>
            </a:r>
            <a:r>
              <a:rPr lang="en-US" sz="1600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.</a:t>
            </a:r>
            <a:endParaRPr lang="en-US" sz="1600" dirty="0">
              <a:solidFill>
                <a:srgbClr val="000000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600" b="1" dirty="0">
              <a:solidFill>
                <a:srgbClr val="3B3535"/>
              </a:solidFill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  <p:sp>
        <p:nvSpPr>
          <p:cNvPr id="2" name="Text 9">
            <a:extLst>
              <a:ext uri="{FF2B5EF4-FFF2-40B4-BE49-F238E27FC236}">
                <a16:creationId xmlns:a16="http://schemas.microsoft.com/office/drawing/2014/main" id="{B9B399E3-CC24-BEF8-928A-F1F348FDA85B}"/>
              </a:ext>
            </a:extLst>
          </p:cNvPr>
          <p:cNvSpPr/>
          <p:nvPr/>
        </p:nvSpPr>
        <p:spPr>
          <a:xfrm>
            <a:off x="8821342" y="2496644"/>
            <a:ext cx="1424186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sz="2000" b="1">
                <a:solidFill>
                  <a:srgbClr val="3B3535"/>
                </a:solidFill>
                <a:latin typeface="Alexandria Light"/>
                <a:ea typeface="Sora Light" pitchFamily="34" charset="-122"/>
                <a:cs typeface="Sora Light"/>
              </a:rPr>
              <a:t>%TWL</a:t>
            </a:r>
            <a:endParaRPr lang="en-US" sz="2000" b="1">
              <a:latin typeface="Alexandria Light"/>
            </a:endParaRPr>
          </a:p>
        </p:txBody>
      </p:sp>
      <p:sp>
        <p:nvSpPr>
          <p:cNvPr id="3" name="Text 16">
            <a:extLst>
              <a:ext uri="{FF2B5EF4-FFF2-40B4-BE49-F238E27FC236}">
                <a16:creationId xmlns:a16="http://schemas.microsoft.com/office/drawing/2014/main" id="{829E1E44-32DE-9478-7CFB-8B82997B1726}"/>
              </a:ext>
            </a:extLst>
          </p:cNvPr>
          <p:cNvSpPr/>
          <p:nvPr/>
        </p:nvSpPr>
        <p:spPr>
          <a:xfrm>
            <a:off x="8821342" y="2934998"/>
            <a:ext cx="1424186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sz="1333">
                <a:solidFill>
                  <a:srgbClr val="3B3535"/>
                </a:solidFill>
                <a:latin typeface="Calibri"/>
                <a:ea typeface="Calibri"/>
                <a:cs typeface="Calibri"/>
              </a:rPr>
              <a:t>20,0% ± 16,0%</a:t>
            </a:r>
            <a:endParaRPr lang="en-US" sz="1333">
              <a:latin typeface="Calibri"/>
              <a:ea typeface="Calibri"/>
              <a:cs typeface="Calibri"/>
            </a:endParaRPr>
          </a:p>
        </p:txBody>
      </p:sp>
      <p:sp>
        <p:nvSpPr>
          <p:cNvPr id="55" name="Text 23">
            <a:extLst>
              <a:ext uri="{FF2B5EF4-FFF2-40B4-BE49-F238E27FC236}">
                <a16:creationId xmlns:a16="http://schemas.microsoft.com/office/drawing/2014/main" id="{6A6F3FE3-91CB-C135-73AD-39944FB25887}"/>
              </a:ext>
            </a:extLst>
          </p:cNvPr>
          <p:cNvSpPr/>
          <p:nvPr/>
        </p:nvSpPr>
        <p:spPr>
          <a:xfrm>
            <a:off x="8821342" y="3389915"/>
            <a:ext cx="1424186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sz="1333">
                <a:solidFill>
                  <a:srgbClr val="3B3535"/>
                </a:solidFill>
                <a:latin typeface="Calibri"/>
                <a:ea typeface="Calibri"/>
                <a:cs typeface="Calibri"/>
              </a:rPr>
              <a:t>24,7% ± 17,7%</a:t>
            </a:r>
            <a:endParaRPr lang="en-US" sz="1333">
              <a:latin typeface="Calibri"/>
              <a:ea typeface="Calibri"/>
              <a:cs typeface="Calibri"/>
            </a:endParaRPr>
          </a:p>
        </p:txBody>
      </p:sp>
      <p:sp>
        <p:nvSpPr>
          <p:cNvPr id="56" name="Text 30">
            <a:extLst>
              <a:ext uri="{FF2B5EF4-FFF2-40B4-BE49-F238E27FC236}">
                <a16:creationId xmlns:a16="http://schemas.microsoft.com/office/drawing/2014/main" id="{5526DC8D-44D5-F3F0-770F-E9173313BBE1}"/>
              </a:ext>
            </a:extLst>
          </p:cNvPr>
          <p:cNvSpPr/>
          <p:nvPr/>
        </p:nvSpPr>
        <p:spPr>
          <a:xfrm>
            <a:off x="8821342" y="3844834"/>
            <a:ext cx="1424186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sz="1333">
                <a:solidFill>
                  <a:srgbClr val="3B3535"/>
                </a:solidFill>
                <a:latin typeface="Calibri"/>
                <a:ea typeface="Calibri"/>
                <a:cs typeface="Calibri"/>
              </a:rPr>
              <a:t>23,4% ± 12,5%</a:t>
            </a:r>
            <a:endParaRPr lang="en-US" sz="1333">
              <a:latin typeface="Calibri"/>
              <a:ea typeface="Calibri"/>
              <a:cs typeface="Calibri"/>
            </a:endParaRPr>
          </a:p>
        </p:txBody>
      </p:sp>
      <p:sp>
        <p:nvSpPr>
          <p:cNvPr id="58" name="Text 37">
            <a:extLst>
              <a:ext uri="{FF2B5EF4-FFF2-40B4-BE49-F238E27FC236}">
                <a16:creationId xmlns:a16="http://schemas.microsoft.com/office/drawing/2014/main" id="{4D961359-53B9-C168-F417-992596C5124B}"/>
              </a:ext>
            </a:extLst>
          </p:cNvPr>
          <p:cNvSpPr/>
          <p:nvPr/>
        </p:nvSpPr>
        <p:spPr>
          <a:xfrm>
            <a:off x="8821342" y="4299751"/>
            <a:ext cx="1424186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sz="1333">
                <a:solidFill>
                  <a:srgbClr val="3B3535"/>
                </a:solidFill>
                <a:latin typeface="Calibri"/>
                <a:ea typeface="Calibri"/>
                <a:cs typeface="Calibri"/>
              </a:rPr>
              <a:t>29,7% ± 4,20%</a:t>
            </a:r>
            <a:endParaRPr lang="en-US" sz="1333">
              <a:latin typeface="Calibri"/>
              <a:ea typeface="Calibri"/>
              <a:cs typeface="Calibri"/>
            </a:endParaRPr>
          </a:p>
        </p:txBody>
      </p:sp>
      <p:sp>
        <p:nvSpPr>
          <p:cNvPr id="60" name="Text 44">
            <a:extLst>
              <a:ext uri="{FF2B5EF4-FFF2-40B4-BE49-F238E27FC236}">
                <a16:creationId xmlns:a16="http://schemas.microsoft.com/office/drawing/2014/main" id="{F09B2093-C7D3-68F7-8F49-43426E715E04}"/>
              </a:ext>
            </a:extLst>
          </p:cNvPr>
          <p:cNvSpPr/>
          <p:nvPr/>
        </p:nvSpPr>
        <p:spPr>
          <a:xfrm>
            <a:off x="8821342" y="4754669"/>
            <a:ext cx="1424186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sz="1333">
                <a:solidFill>
                  <a:srgbClr val="3B3535"/>
                </a:solidFill>
                <a:latin typeface="Calibri"/>
                <a:ea typeface="Calibri"/>
                <a:cs typeface="Calibri"/>
              </a:rPr>
              <a:t>22,1% ± 10,0%</a:t>
            </a:r>
            <a:endParaRPr lang="en-US" sz="1333">
              <a:latin typeface="Calibri"/>
              <a:ea typeface="Calibri"/>
              <a:cs typeface="Calibri"/>
            </a:endParaRPr>
          </a:p>
        </p:txBody>
      </p:sp>
      <p:sp>
        <p:nvSpPr>
          <p:cNvPr id="62" name="Text 51">
            <a:extLst>
              <a:ext uri="{FF2B5EF4-FFF2-40B4-BE49-F238E27FC236}">
                <a16:creationId xmlns:a16="http://schemas.microsoft.com/office/drawing/2014/main" id="{D6588377-835D-508D-8CEF-3C3CE0B4D490}"/>
              </a:ext>
            </a:extLst>
          </p:cNvPr>
          <p:cNvSpPr/>
          <p:nvPr/>
        </p:nvSpPr>
        <p:spPr>
          <a:xfrm>
            <a:off x="8821342" y="5209587"/>
            <a:ext cx="1424186" cy="2527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958"/>
              </a:lnSpc>
            </a:pPr>
            <a:r>
              <a:rPr lang="en-US" sz="1333">
                <a:solidFill>
                  <a:srgbClr val="3B3535"/>
                </a:solidFill>
                <a:latin typeface="Calibri"/>
                <a:ea typeface="Calibri"/>
                <a:cs typeface="Calibri"/>
              </a:rPr>
              <a:t>25,8% ± 13,4%</a:t>
            </a:r>
            <a:endParaRPr lang="en-US" sz="1333"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6B3295-07B0-3788-E356-355573C85A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2">
            <a:extLst>
              <a:ext uri="{FF2B5EF4-FFF2-40B4-BE49-F238E27FC236}">
                <a16:creationId xmlns:a16="http://schemas.microsoft.com/office/drawing/2014/main" id="{D385774B-8EC0-9CB1-D0FA-840ACA15D2F9}"/>
              </a:ext>
            </a:extLst>
          </p:cNvPr>
          <p:cNvSpPr/>
          <p:nvPr/>
        </p:nvSpPr>
        <p:spPr>
          <a:xfrm>
            <a:off x="893682" y="1747235"/>
            <a:ext cx="9884808" cy="129109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it-IT" sz="1333" dirty="0">
                <a:solidFill>
                  <a:srgbClr val="3B3535"/>
                </a:solidFill>
                <a:latin typeface="Open Sans"/>
                <a:ea typeface="Open Sans"/>
                <a:cs typeface="Open Sans"/>
              </a:rPr>
              <a:t>La chirurgia di revisione ha dimostrato un </a:t>
            </a:r>
            <a:r>
              <a:rPr lang="it-IT" sz="1333" b="1" dirty="0">
                <a:solidFill>
                  <a:srgbClr val="3B3535"/>
                </a:solidFill>
                <a:latin typeface="Open Sans"/>
                <a:ea typeface="Open Sans"/>
                <a:cs typeface="Open Sans"/>
              </a:rPr>
              <a:t>beneficio metabolico</a:t>
            </a:r>
            <a:r>
              <a:rPr lang="it-IT" sz="1333" dirty="0">
                <a:solidFill>
                  <a:srgbClr val="3B3535"/>
                </a:solidFill>
                <a:latin typeface="Open Sans"/>
                <a:ea typeface="Open Sans"/>
                <a:cs typeface="Open Sans"/>
              </a:rPr>
              <a:t>, con riduzione significativa delle principali comorbidità. Parallelamente, emerge un incremento delle carenze nutrizionali, elemento clinicamente rilevante che sottolinea la necessità di bilanciare efficacia metabolica e sicurezza nutrizionale nel lungo termine.</a:t>
            </a:r>
            <a:endParaRPr lang="it-IT" sz="1333" dirty="0">
              <a:latin typeface="Open Sans"/>
              <a:ea typeface="Open Sans"/>
              <a:cs typeface="Open Sans"/>
            </a:endParaRPr>
          </a:p>
        </p:txBody>
      </p:sp>
      <p:sp>
        <p:nvSpPr>
          <p:cNvPr id="13" name="Text 7">
            <a:extLst>
              <a:ext uri="{FF2B5EF4-FFF2-40B4-BE49-F238E27FC236}">
                <a16:creationId xmlns:a16="http://schemas.microsoft.com/office/drawing/2014/main" id="{6EA1AC1E-1384-78B9-EB4C-CD1F4AA27F9A}"/>
              </a:ext>
            </a:extLst>
          </p:cNvPr>
          <p:cNvSpPr/>
          <p:nvPr/>
        </p:nvSpPr>
        <p:spPr>
          <a:xfrm>
            <a:off x="1028934" y="3429000"/>
            <a:ext cx="9111383" cy="984233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it-IT" sz="1333" dirty="0">
                <a:solidFill>
                  <a:srgbClr val="3B3535"/>
                </a:solidFill>
                <a:latin typeface="Open Sans"/>
                <a:ea typeface="Open Sans"/>
                <a:cs typeface="Open Sans"/>
              </a:rPr>
              <a:t>Il </a:t>
            </a:r>
            <a:r>
              <a:rPr lang="it-IT" sz="1333" b="1" dirty="0">
                <a:solidFill>
                  <a:srgbClr val="3B3535"/>
                </a:solidFill>
                <a:latin typeface="Open Sans"/>
                <a:ea typeface="Open Sans"/>
                <a:cs typeface="Open Sans"/>
              </a:rPr>
              <a:t>diabete mellito tipo 2</a:t>
            </a:r>
            <a:r>
              <a:rPr lang="it-IT" sz="1333" dirty="0">
                <a:solidFill>
                  <a:srgbClr val="3B3535"/>
                </a:solidFill>
                <a:latin typeface="Open Sans"/>
                <a:ea typeface="Open Sans"/>
                <a:cs typeface="Open Sans"/>
              </a:rPr>
              <a:t> si riduce dal 6,1% all’1,4%, l'ipertensione dal 20,7% al 12,4% e la dislipidemia dal 7,5% all'1,9%. L'incremento delle carenze nutrizionali (dal 2,3% al 12,9%) è coerente con le procedure malassorbitive e impone un </a:t>
            </a:r>
            <a:r>
              <a:rPr lang="it-IT" sz="1333" b="1" dirty="0">
                <a:solidFill>
                  <a:srgbClr val="3B3535"/>
                </a:solidFill>
                <a:latin typeface="Open Sans"/>
                <a:ea typeface="Open Sans"/>
                <a:cs typeface="Open Sans"/>
              </a:rPr>
              <a:t>follow-up nutrizionale strutturato</a:t>
            </a:r>
            <a:r>
              <a:rPr lang="it-IT" sz="1333" dirty="0">
                <a:solidFill>
                  <a:srgbClr val="3B3535"/>
                </a:solidFill>
                <a:latin typeface="Open Sans"/>
                <a:ea typeface="Open Sans"/>
                <a:cs typeface="Open Sans"/>
              </a:rPr>
              <a:t>.</a:t>
            </a:r>
            <a:endParaRPr lang="it-IT" sz="1333" dirty="0">
              <a:latin typeface="Open Sans"/>
              <a:ea typeface="Open Sans"/>
              <a:cs typeface="Open Sans"/>
            </a:endParaRPr>
          </a:p>
        </p:txBody>
      </p:sp>
      <p:sp>
        <p:nvSpPr>
          <p:cNvPr id="7" name="Text 1">
            <a:extLst>
              <a:ext uri="{FF2B5EF4-FFF2-40B4-BE49-F238E27FC236}">
                <a16:creationId xmlns:a16="http://schemas.microsoft.com/office/drawing/2014/main" id="{AC510539-4504-316D-6A40-7C01E7B8C39D}"/>
              </a:ext>
            </a:extLst>
          </p:cNvPr>
          <p:cNvSpPr/>
          <p:nvPr/>
        </p:nvSpPr>
        <p:spPr>
          <a:xfrm>
            <a:off x="631924" y="597078"/>
            <a:ext cx="8192036" cy="83808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it-IT" sz="2583" b="1" dirty="0">
                <a:solidFill>
                  <a:srgbClr val="1F1E1E"/>
                </a:solidFill>
                <a:latin typeface="Alexandria Semi Bold"/>
                <a:cs typeface="Alexandria Semi Bold"/>
              </a:rPr>
              <a:t>Esiti Clinici: Impatto sulle Comorbidità e Stato Nutrizionale</a:t>
            </a:r>
          </a:p>
          <a:p>
            <a:endParaRPr lang="it-IT" sz="2583" b="1" dirty="0">
              <a:solidFill>
                <a:srgbClr val="1F1E1E"/>
              </a:solidFill>
              <a:latin typeface="Alexandria Semi Bold"/>
              <a:cs typeface="Alexandria Semi Bold"/>
            </a:endParaRPr>
          </a:p>
          <a:p>
            <a:endParaRPr lang="it-IT" sz="2583" dirty="0">
              <a:solidFill>
                <a:srgbClr val="000000"/>
              </a:solidFill>
              <a:latin typeface="Alexandria Semi Bold"/>
              <a:cs typeface="Alexandria Semi Bold"/>
            </a:endParaRPr>
          </a:p>
        </p:txBody>
      </p:sp>
      <p:pic>
        <p:nvPicPr>
          <p:cNvPr id="2" name="Segnaposto contenuto 4">
            <a:extLst>
              <a:ext uri="{FF2B5EF4-FFF2-40B4-BE49-F238E27FC236}">
                <a16:creationId xmlns:a16="http://schemas.microsoft.com/office/drawing/2014/main" id="{23652DF0-E4D6-6A7D-DDE0-71E6F2E2E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31031" y="4666009"/>
            <a:ext cx="2859073" cy="160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54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2"/>
          <p:cNvSpPr/>
          <p:nvPr/>
        </p:nvSpPr>
        <p:spPr>
          <a:xfrm>
            <a:off x="642222" y="1195143"/>
            <a:ext cx="11094873" cy="1031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it-IT" sz="1333" dirty="0">
                <a:solidFill>
                  <a:srgbClr val="3B3535"/>
                </a:solidFill>
                <a:latin typeface="Open Sans"/>
                <a:ea typeface="Open Sans"/>
                <a:cs typeface="Open Sans"/>
              </a:rPr>
              <a:t>I risultati collocano la chirurgia bariatrica di revisione come ambito specialistico autonomo, con proprie indicazioni, rischi e obiettivi. L'obiettivo non è replicare il risultato della chirurgia primaria, ma </a:t>
            </a:r>
            <a:r>
              <a:rPr lang="it-IT" sz="1333" b="1" dirty="0">
                <a:solidFill>
                  <a:srgbClr val="3B3535"/>
                </a:solidFill>
                <a:latin typeface="Open Sans"/>
                <a:ea typeface="Open Sans"/>
                <a:cs typeface="Open Sans"/>
              </a:rPr>
              <a:t>ristabilire un equilibrio metabolico e ponderale</a:t>
            </a:r>
            <a:r>
              <a:rPr lang="it-IT" sz="1333" dirty="0">
                <a:solidFill>
                  <a:srgbClr val="3B3535"/>
                </a:solidFill>
                <a:latin typeface="Open Sans"/>
                <a:ea typeface="Open Sans"/>
                <a:cs typeface="Open Sans"/>
              </a:rPr>
              <a:t> in un paziente biologicamente e chirurgicamente più complesso.</a:t>
            </a:r>
            <a:endParaRPr lang="it-IT" sz="1333" dirty="0">
              <a:latin typeface="Open Sans"/>
              <a:ea typeface="Open Sans"/>
              <a:cs typeface="Open Sans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987C6E4-97A3-A87A-9597-C43E7C6186EF}"/>
              </a:ext>
            </a:extLst>
          </p:cNvPr>
          <p:cNvGrpSpPr/>
          <p:nvPr/>
        </p:nvGrpSpPr>
        <p:grpSpPr>
          <a:xfrm>
            <a:off x="572672" y="2370116"/>
            <a:ext cx="3559869" cy="2216788"/>
            <a:chOff x="687206" y="2897148"/>
            <a:chExt cx="4271843" cy="2660145"/>
          </a:xfrm>
        </p:grpSpPr>
        <p:sp>
          <p:nvSpPr>
            <p:cNvPr id="5" name="Shape 3"/>
            <p:cNvSpPr/>
            <p:nvPr/>
          </p:nvSpPr>
          <p:spPr>
            <a:xfrm>
              <a:off x="687206" y="2897148"/>
              <a:ext cx="4271843" cy="2660145"/>
            </a:xfrm>
            <a:prstGeom prst="roundRect">
              <a:avLst>
                <a:gd name="adj" fmla="val 17385"/>
              </a:avLst>
            </a:prstGeom>
            <a:solidFill>
              <a:schemeClr val="bg2"/>
            </a:solidFill>
            <a:ln w="7620">
              <a:solidFill>
                <a:srgbClr val="BBDCC0"/>
              </a:solidFill>
              <a:prstDash val="solid"/>
            </a:ln>
          </p:spPr>
          <p:txBody>
            <a:bodyPr/>
            <a:lstStyle/>
            <a:p>
              <a:endParaRPr lang="it-IT" sz="1500">
                <a:latin typeface="Open Sans"/>
                <a:ea typeface="Open Sans"/>
                <a:cs typeface="Open Sans"/>
              </a:endParaRPr>
            </a:p>
          </p:txBody>
        </p:sp>
        <p:sp>
          <p:nvSpPr>
            <p:cNvPr id="6" name="Text 4"/>
            <p:cNvSpPr/>
            <p:nvPr/>
          </p:nvSpPr>
          <p:spPr>
            <a:xfrm>
              <a:off x="720336" y="2961633"/>
              <a:ext cx="4191296" cy="63989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1958"/>
                </a:lnSpc>
              </a:pPr>
              <a:r>
                <a:rPr lang="it-IT" sz="2000" b="1">
                  <a:solidFill>
                    <a:srgbClr val="3B3535"/>
                  </a:solidFill>
                  <a:latin typeface="Open Sans"/>
                  <a:ea typeface="Open Sans"/>
                  <a:cs typeface="Open Sans"/>
                </a:rPr>
                <a:t>Centralità del </a:t>
              </a:r>
              <a:br>
                <a:rPr lang="it-IT" sz="2000" b="1">
                  <a:solidFill>
                    <a:srgbClr val="3B3535"/>
                  </a:solidFill>
                  <a:latin typeface="Open Sans"/>
                  <a:ea typeface="Open Sans"/>
                  <a:cs typeface="Open Sans"/>
                </a:rPr>
              </a:br>
              <a:r>
                <a:rPr lang="it-IT" sz="2000" b="1">
                  <a:solidFill>
                    <a:srgbClr val="3B3535"/>
                  </a:solidFill>
                  <a:latin typeface="Open Sans"/>
                  <a:ea typeface="Open Sans"/>
                  <a:cs typeface="Open Sans"/>
                </a:rPr>
                <a:t>Weight </a:t>
              </a:r>
              <a:r>
                <a:rPr lang="it-IT" sz="2000" b="1" err="1">
                  <a:solidFill>
                    <a:srgbClr val="3B3535"/>
                  </a:solidFill>
                  <a:latin typeface="Open Sans"/>
                  <a:ea typeface="Open Sans"/>
                  <a:cs typeface="Open Sans"/>
                </a:rPr>
                <a:t>Regain</a:t>
              </a:r>
              <a:endParaRPr lang="it-IT" sz="2000" b="1">
                <a:latin typeface="Open Sans"/>
                <a:ea typeface="Open Sans"/>
                <a:cs typeface="Open Sans"/>
              </a:endParaRPr>
            </a:p>
          </p:txBody>
        </p:sp>
        <p:sp>
          <p:nvSpPr>
            <p:cNvPr id="7" name="Text 5"/>
            <p:cNvSpPr/>
            <p:nvPr/>
          </p:nvSpPr>
          <p:spPr>
            <a:xfrm>
              <a:off x="760093" y="3624326"/>
              <a:ext cx="4122994" cy="1833459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ctr">
                <a:lnSpc>
                  <a:spcPct val="150000"/>
                </a:lnSpc>
              </a:pPr>
              <a:r>
                <a:rPr lang="it-IT" sz="1333" dirty="0">
                  <a:solidFill>
                    <a:srgbClr val="3B3535"/>
                  </a:solidFill>
                  <a:latin typeface="Open Sans"/>
                  <a:ea typeface="Open Sans"/>
                  <a:cs typeface="Open Sans"/>
                </a:rPr>
                <a:t>Prevalenza &gt;40% in tutte le classi di revisione. Non è un "fallimento chirurgico" ma espressione della fisiopatologia adattativa dell'organismo verso il set-point ponderale</a:t>
              </a:r>
              <a:endParaRPr lang="it-IT" sz="1333" dirty="0">
                <a:latin typeface="Open Sans"/>
                <a:ea typeface="Open Sans"/>
                <a:cs typeface="Open San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D982E0C-C8DC-1AA6-57C5-138BF945BE04}"/>
              </a:ext>
            </a:extLst>
          </p:cNvPr>
          <p:cNvGrpSpPr/>
          <p:nvPr/>
        </p:nvGrpSpPr>
        <p:grpSpPr>
          <a:xfrm>
            <a:off x="4356690" y="2370116"/>
            <a:ext cx="3559869" cy="2216788"/>
            <a:chOff x="5139462" y="2897148"/>
            <a:chExt cx="4271843" cy="2660145"/>
          </a:xfrm>
        </p:grpSpPr>
        <p:sp>
          <p:nvSpPr>
            <p:cNvPr id="8" name="Shape 6"/>
            <p:cNvSpPr/>
            <p:nvPr/>
          </p:nvSpPr>
          <p:spPr>
            <a:xfrm>
              <a:off x="5139462" y="2897148"/>
              <a:ext cx="4271843" cy="2660145"/>
            </a:xfrm>
            <a:prstGeom prst="roundRect">
              <a:avLst>
                <a:gd name="adj" fmla="val 17385"/>
              </a:avLst>
            </a:prstGeom>
            <a:solidFill>
              <a:schemeClr val="bg2"/>
            </a:solidFill>
            <a:ln w="7620">
              <a:solidFill>
                <a:srgbClr val="BBDCC0"/>
              </a:solidFill>
              <a:prstDash val="solid"/>
            </a:ln>
          </p:spPr>
          <p:txBody>
            <a:bodyPr/>
            <a:lstStyle/>
            <a:p>
              <a:endParaRPr lang="it-IT" sz="1500">
                <a:latin typeface="Open Sans"/>
                <a:ea typeface="Open Sans"/>
                <a:cs typeface="Open Sans"/>
              </a:endParaRPr>
            </a:p>
          </p:txBody>
        </p:sp>
        <p:sp>
          <p:nvSpPr>
            <p:cNvPr id="9" name="Text 7"/>
            <p:cNvSpPr/>
            <p:nvPr/>
          </p:nvSpPr>
          <p:spPr>
            <a:xfrm>
              <a:off x="5676175" y="2961633"/>
              <a:ext cx="3188501" cy="639890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algn="ctr">
                <a:lnSpc>
                  <a:spcPts val="1958"/>
                </a:lnSpc>
              </a:pPr>
              <a:r>
                <a:rPr lang="it-IT" sz="2000" b="1">
                  <a:solidFill>
                    <a:srgbClr val="3B3535"/>
                  </a:solidFill>
                  <a:latin typeface="Open Sans"/>
                  <a:ea typeface="Open Sans"/>
                  <a:cs typeface="Open Sans"/>
                </a:rPr>
                <a:t>Approccio</a:t>
              </a:r>
              <a:br>
                <a:rPr lang="it-IT" sz="2000" b="1">
                  <a:solidFill>
                    <a:srgbClr val="3B3535"/>
                  </a:solidFill>
                  <a:latin typeface="Open Sans"/>
                  <a:ea typeface="Open Sans"/>
                  <a:cs typeface="Open Sans"/>
                </a:rPr>
              </a:br>
              <a:r>
                <a:rPr lang="it-IT" sz="2000" b="1">
                  <a:solidFill>
                    <a:srgbClr val="3B3535"/>
                  </a:solidFill>
                  <a:latin typeface="Open Sans"/>
                  <a:ea typeface="Open Sans"/>
                  <a:cs typeface="Open Sans"/>
                </a:rPr>
                <a:t>Tailored</a:t>
              </a:r>
              <a:endParaRPr lang="it-IT" sz="2000" b="1">
                <a:latin typeface="Open Sans"/>
                <a:ea typeface="Open Sans"/>
                <a:cs typeface="Open Sans"/>
              </a:endParaRPr>
            </a:p>
          </p:txBody>
        </p:sp>
        <p:sp>
          <p:nvSpPr>
            <p:cNvPr id="10" name="Text 8"/>
            <p:cNvSpPr/>
            <p:nvPr/>
          </p:nvSpPr>
          <p:spPr>
            <a:xfrm>
              <a:off x="5218975" y="3624326"/>
              <a:ext cx="4113718" cy="1837828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ctr">
                <a:lnSpc>
                  <a:spcPct val="150000"/>
                </a:lnSpc>
              </a:pPr>
              <a:r>
                <a:rPr lang="it-IT" sz="1333">
                  <a:solidFill>
                    <a:srgbClr val="3B3535"/>
                  </a:solidFill>
                  <a:latin typeface="Open Sans"/>
                  <a:ea typeface="Open Sans"/>
                  <a:cs typeface="Open Sans"/>
                </a:rPr>
                <a:t>Assenza di un </a:t>
              </a:r>
              <a:r>
                <a:rPr lang="it-IT" sz="1333" err="1">
                  <a:solidFill>
                    <a:srgbClr val="3B3535"/>
                  </a:solidFill>
                  <a:latin typeface="Open Sans"/>
                  <a:ea typeface="Open Sans"/>
                  <a:cs typeface="Open Sans"/>
                </a:rPr>
                <a:t>gold</a:t>
              </a:r>
              <a:r>
                <a:rPr lang="it-IT" sz="1333">
                  <a:solidFill>
                    <a:srgbClr val="3B3535"/>
                  </a:solidFill>
                  <a:latin typeface="Open Sans"/>
                  <a:ea typeface="Open Sans"/>
                  <a:cs typeface="Open Sans"/>
                </a:rPr>
                <a:t> standard: la personalizzazione basata su anatomia residua, profilo nutrizionale e indicazione clinica è imprescindibile</a:t>
              </a:r>
              <a:endParaRPr lang="it-IT" sz="1333">
                <a:latin typeface="Open Sans"/>
                <a:ea typeface="Open Sans"/>
                <a:cs typeface="Open Sans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97EAACB0-3953-9585-A9F0-3C158798329A}"/>
              </a:ext>
            </a:extLst>
          </p:cNvPr>
          <p:cNvGrpSpPr/>
          <p:nvPr/>
        </p:nvGrpSpPr>
        <p:grpSpPr>
          <a:xfrm>
            <a:off x="8140707" y="2370116"/>
            <a:ext cx="3559969" cy="2216788"/>
            <a:chOff x="9768848" y="2897148"/>
            <a:chExt cx="4271963" cy="2660145"/>
          </a:xfrm>
        </p:grpSpPr>
        <p:sp>
          <p:nvSpPr>
            <p:cNvPr id="11" name="Shape 9"/>
            <p:cNvSpPr/>
            <p:nvPr/>
          </p:nvSpPr>
          <p:spPr>
            <a:xfrm>
              <a:off x="9768848" y="2897148"/>
              <a:ext cx="4271963" cy="2660145"/>
            </a:xfrm>
            <a:prstGeom prst="roundRect">
              <a:avLst>
                <a:gd name="adj" fmla="val 17385"/>
              </a:avLst>
            </a:prstGeom>
            <a:solidFill>
              <a:schemeClr val="bg2"/>
            </a:solidFill>
            <a:ln w="7620">
              <a:solidFill>
                <a:srgbClr val="BBDCC0"/>
              </a:solidFill>
              <a:prstDash val="solid"/>
            </a:ln>
          </p:spPr>
          <p:txBody>
            <a:bodyPr/>
            <a:lstStyle/>
            <a:p>
              <a:endParaRPr lang="it-IT" sz="1500">
                <a:latin typeface="Open Sans"/>
                <a:ea typeface="Open Sans"/>
                <a:cs typeface="Open Sans"/>
              </a:endParaRPr>
            </a:p>
          </p:txBody>
        </p:sp>
        <p:sp>
          <p:nvSpPr>
            <p:cNvPr id="12" name="Text 10"/>
            <p:cNvSpPr/>
            <p:nvPr/>
          </p:nvSpPr>
          <p:spPr>
            <a:xfrm>
              <a:off x="9967631" y="2955007"/>
              <a:ext cx="3891201" cy="648975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ctr">
                <a:lnSpc>
                  <a:spcPts val="1958"/>
                </a:lnSpc>
              </a:pPr>
              <a:r>
                <a:rPr lang="it-IT" sz="2000" b="1">
                  <a:solidFill>
                    <a:srgbClr val="3B3535"/>
                  </a:solidFill>
                  <a:latin typeface="Open Sans"/>
                  <a:ea typeface="Open Sans"/>
                  <a:cs typeface="Open Sans"/>
                </a:rPr>
                <a:t>Rischio Aumentato</a:t>
              </a:r>
              <a:br>
                <a:rPr lang="it-IT" sz="2000" b="1">
                  <a:solidFill>
                    <a:srgbClr val="3B3535"/>
                  </a:solidFill>
                  <a:latin typeface="Open Sans"/>
                  <a:ea typeface="Open Sans"/>
                  <a:cs typeface="Open Sans"/>
                </a:rPr>
              </a:br>
              <a:r>
                <a:rPr lang="it-IT" sz="2000" b="1">
                  <a:solidFill>
                    <a:srgbClr val="3B3535"/>
                  </a:solidFill>
                  <a:latin typeface="Open Sans"/>
                  <a:ea typeface="Open Sans"/>
                  <a:cs typeface="Open Sans"/>
                </a:rPr>
                <a:t>ma Accettabile</a:t>
              </a:r>
              <a:endParaRPr lang="it-IT" sz="2000" b="1">
                <a:latin typeface="Open Sans"/>
                <a:ea typeface="Open Sans"/>
                <a:cs typeface="Open Sans"/>
              </a:endParaRPr>
            </a:p>
          </p:txBody>
        </p:sp>
        <p:sp>
          <p:nvSpPr>
            <p:cNvPr id="13" name="Text 11"/>
            <p:cNvSpPr/>
            <p:nvPr/>
          </p:nvSpPr>
          <p:spPr>
            <a:xfrm>
              <a:off x="9854987" y="3624326"/>
              <a:ext cx="4113837" cy="1820207"/>
            </a:xfrm>
            <a:prstGeom prst="rect">
              <a:avLst/>
            </a:prstGeom>
            <a:noFill/>
            <a:ln/>
          </p:spPr>
          <p:txBody>
            <a:bodyPr wrap="square" lIns="0" tIns="0" rIns="0" bIns="0" rtlCol="0" anchor="t"/>
            <a:lstStyle/>
            <a:p>
              <a:pPr algn="ctr">
                <a:lnSpc>
                  <a:spcPct val="150000"/>
                </a:lnSpc>
              </a:pPr>
              <a:r>
                <a:rPr lang="it-IT" sz="1333">
                  <a:solidFill>
                    <a:srgbClr val="3B3535"/>
                  </a:solidFill>
                  <a:latin typeface="Open Sans"/>
                  <a:ea typeface="Open Sans"/>
                  <a:cs typeface="Open Sans"/>
                </a:rPr>
                <a:t>Mortalità </a:t>
              </a:r>
              <a:r>
                <a:rPr lang="it-IT" sz="1333" err="1">
                  <a:solidFill>
                    <a:srgbClr val="3B3535"/>
                  </a:solidFill>
                  <a:latin typeface="Open Sans"/>
                  <a:ea typeface="Open Sans"/>
                  <a:cs typeface="Open Sans"/>
                </a:rPr>
                <a:t>perioperatoria</a:t>
              </a:r>
              <a:r>
                <a:rPr lang="it-IT" sz="1333">
                  <a:solidFill>
                    <a:srgbClr val="3B3535"/>
                  </a:solidFill>
                  <a:latin typeface="Open Sans"/>
                  <a:ea typeface="Open Sans"/>
                  <a:cs typeface="Open Sans"/>
                </a:rPr>
                <a:t> nulla, complicanze prevalentemente lievi-moderate. I tempi operatori e la degenza aumentano progressivamente con il numero di revisioni</a:t>
              </a:r>
              <a:endParaRPr lang="it-IT" sz="1333">
                <a:latin typeface="Open Sans"/>
                <a:ea typeface="Open Sans"/>
                <a:cs typeface="Open Sans"/>
              </a:endParaRPr>
            </a:p>
          </p:txBody>
        </p:sp>
      </p:grpSp>
      <p:sp>
        <p:nvSpPr>
          <p:cNvPr id="23" name="Text 1">
            <a:extLst>
              <a:ext uri="{FF2B5EF4-FFF2-40B4-BE49-F238E27FC236}">
                <a16:creationId xmlns:a16="http://schemas.microsoft.com/office/drawing/2014/main" id="{E9097622-89F8-8D01-B893-2365BC02C799}"/>
              </a:ext>
            </a:extLst>
          </p:cNvPr>
          <p:cNvSpPr/>
          <p:nvPr/>
        </p:nvSpPr>
        <p:spPr>
          <a:xfrm>
            <a:off x="631924" y="619164"/>
            <a:ext cx="10669757" cy="5413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3250"/>
              </a:lnSpc>
            </a:pPr>
            <a:r>
              <a:rPr lang="it-IT" sz="2583" b="1">
                <a:solidFill>
                  <a:srgbClr val="1F1E1E"/>
                </a:solidFill>
                <a:latin typeface="Alexandria Semi Bold"/>
                <a:cs typeface="Alexandria Semi Bold"/>
              </a:rPr>
              <a:t>Significato Clinico ed Interpretazione Critica</a:t>
            </a:r>
            <a:endParaRPr lang="it-IT" sz="15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3098721B-8B57-2D7E-2EFF-CBD39590B54C}"/>
              </a:ext>
            </a:extLst>
          </p:cNvPr>
          <p:cNvGrpSpPr/>
          <p:nvPr/>
        </p:nvGrpSpPr>
        <p:grpSpPr>
          <a:xfrm>
            <a:off x="598259" y="4862649"/>
            <a:ext cx="5331747" cy="1597599"/>
            <a:chOff x="495555" y="3622065"/>
            <a:chExt cx="7025719" cy="1917119"/>
          </a:xfrm>
        </p:grpSpPr>
        <p:sp>
          <p:nvSpPr>
            <p:cNvPr id="31" name="Shape 4">
              <a:extLst>
                <a:ext uri="{FF2B5EF4-FFF2-40B4-BE49-F238E27FC236}">
                  <a16:creationId xmlns:a16="http://schemas.microsoft.com/office/drawing/2014/main" id="{83C091E5-E5E1-D9C4-AE2F-41BF55616364}"/>
                </a:ext>
              </a:extLst>
            </p:cNvPr>
            <p:cNvSpPr/>
            <p:nvPr/>
          </p:nvSpPr>
          <p:spPr>
            <a:xfrm>
              <a:off x="495555" y="3912666"/>
              <a:ext cx="6826357" cy="42671"/>
            </a:xfrm>
            <a:prstGeom prst="rect">
              <a:avLst/>
            </a:prstGeom>
            <a:solidFill>
              <a:srgbClr val="1A7A2A"/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it-IT" sz="1500">
                <a:latin typeface="Open Sans"/>
                <a:ea typeface="Open Sans"/>
                <a:cs typeface="Open Sans"/>
              </a:endParaRPr>
            </a:p>
          </p:txBody>
        </p:sp>
        <p:sp>
          <p:nvSpPr>
            <p:cNvPr id="32" name="Text 5">
              <a:extLst>
                <a:ext uri="{FF2B5EF4-FFF2-40B4-BE49-F238E27FC236}">
                  <a16:creationId xmlns:a16="http://schemas.microsoft.com/office/drawing/2014/main" id="{77F3ACEC-C717-A17C-35FE-3551245A3C4A}"/>
                </a:ext>
              </a:extLst>
            </p:cNvPr>
            <p:cNvSpPr/>
            <p:nvPr/>
          </p:nvSpPr>
          <p:spPr>
            <a:xfrm>
              <a:off x="1047515" y="3622065"/>
              <a:ext cx="2011720" cy="212646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1375"/>
                </a:lnSpc>
              </a:pPr>
              <a:r>
                <a:rPr lang="it-IT" sz="1500" b="1">
                  <a:latin typeface="Open Sans"/>
                  <a:ea typeface="Open Sans"/>
                  <a:cs typeface="Open Sans"/>
                </a:rPr>
                <a:t>Punti di Forza</a:t>
              </a:r>
            </a:p>
          </p:txBody>
        </p:sp>
        <p:sp>
          <p:nvSpPr>
            <p:cNvPr id="33" name="Text 6">
              <a:extLst>
                <a:ext uri="{FF2B5EF4-FFF2-40B4-BE49-F238E27FC236}">
                  <a16:creationId xmlns:a16="http://schemas.microsoft.com/office/drawing/2014/main" id="{725118D9-2F73-8687-0089-F673B8A00A64}"/>
                </a:ext>
              </a:extLst>
            </p:cNvPr>
            <p:cNvSpPr/>
            <p:nvPr/>
          </p:nvSpPr>
          <p:spPr>
            <a:xfrm>
              <a:off x="495555" y="3992983"/>
              <a:ext cx="7025719" cy="154620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285739" indent="-285739">
                <a:lnSpc>
                  <a:spcPct val="150000"/>
                </a:lnSpc>
                <a:buFont typeface="Arial"/>
                <a:buChar char="•"/>
              </a:pPr>
              <a:r>
                <a:rPr lang="it-IT" sz="1333">
                  <a:solidFill>
                    <a:srgbClr val="3B3535"/>
                  </a:solidFill>
                  <a:latin typeface="Open Sans"/>
                  <a:ea typeface="Open Sans"/>
                  <a:cs typeface="Open Sans"/>
                </a:rPr>
                <a:t>Ampia numerosità della casistica (727 revisioni)</a:t>
              </a:r>
              <a:endParaRPr lang="it-IT" sz="1333">
                <a:solidFill>
                  <a:srgbClr val="000000"/>
                </a:solidFill>
                <a:latin typeface="Open Sans"/>
                <a:ea typeface="Open Sans"/>
                <a:cs typeface="Open Sans"/>
              </a:endParaRPr>
            </a:p>
            <a:p>
              <a:pPr marL="285739" indent="-285739">
                <a:lnSpc>
                  <a:spcPct val="150000"/>
                </a:lnSpc>
                <a:buFont typeface="Arial"/>
                <a:buChar char="•"/>
              </a:pPr>
              <a:r>
                <a:rPr lang="it-IT" sz="1333">
                  <a:solidFill>
                    <a:srgbClr val="3B3535"/>
                  </a:solidFill>
                  <a:latin typeface="Open Sans"/>
                  <a:ea typeface="Open Sans"/>
                  <a:cs typeface="Open Sans"/>
                </a:rPr>
                <a:t>Natura monocentrica con elevata omogeneità tecnica</a:t>
              </a:r>
              <a:endParaRPr lang="it-IT" sz="1333">
                <a:solidFill>
                  <a:srgbClr val="000000"/>
                </a:solidFill>
                <a:latin typeface="Open Sans"/>
                <a:ea typeface="Open Sans"/>
                <a:cs typeface="Open Sans"/>
              </a:endParaRPr>
            </a:p>
            <a:p>
              <a:pPr marL="285739" indent="-285739">
                <a:lnSpc>
                  <a:spcPct val="150000"/>
                </a:lnSpc>
                <a:buFont typeface="Arial"/>
                <a:buChar char="•"/>
              </a:pPr>
              <a:r>
                <a:rPr lang="it-IT" sz="1333">
                  <a:solidFill>
                    <a:srgbClr val="3B3535"/>
                  </a:solidFill>
                  <a:latin typeface="Open Sans"/>
                  <a:ea typeface="Open Sans"/>
                  <a:cs typeface="Open Sans"/>
                </a:rPr>
                <a:t>Analisi dettagliata indicazioni–strategie chirurgiche</a:t>
              </a:r>
              <a:endParaRPr lang="it-IT" sz="1333">
                <a:solidFill>
                  <a:srgbClr val="000000"/>
                </a:solidFill>
                <a:latin typeface="Open Sans"/>
                <a:ea typeface="Open Sans"/>
                <a:cs typeface="Open Sans"/>
              </a:endParaRPr>
            </a:p>
            <a:p>
              <a:pPr marL="285739" indent="-285739">
                <a:lnSpc>
                  <a:spcPct val="150000"/>
                </a:lnSpc>
                <a:buFont typeface="Arial"/>
                <a:buChar char="•"/>
              </a:pPr>
              <a:r>
                <a:rPr lang="it-IT" sz="1333">
                  <a:solidFill>
                    <a:srgbClr val="3B3535"/>
                  </a:solidFill>
                  <a:latin typeface="Open Sans"/>
                  <a:ea typeface="Open Sans"/>
                  <a:cs typeface="Open Sans"/>
                </a:rPr>
                <a:t>Rappresentatività di un centro di riferimento nazionale</a:t>
              </a:r>
              <a:endParaRPr lang="it-IT" sz="1333">
                <a:solidFill>
                  <a:srgbClr val="000000"/>
                </a:solidFill>
                <a:latin typeface="Open Sans"/>
                <a:ea typeface="Open Sans"/>
                <a:cs typeface="Open Sans"/>
              </a:endParaRPr>
            </a:p>
            <a:p>
              <a:pPr algn="just">
                <a:lnSpc>
                  <a:spcPct val="150000"/>
                </a:lnSpc>
              </a:pPr>
              <a:endParaRPr lang="it-IT" sz="1333">
                <a:solidFill>
                  <a:srgbClr val="3B3535"/>
                </a:solidFill>
                <a:latin typeface="Open Sans"/>
                <a:ea typeface="Open Sans"/>
                <a:cs typeface="Open San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32EC3AAF-7D8C-3F49-BAA8-B546C7127365}"/>
              </a:ext>
            </a:extLst>
          </p:cNvPr>
          <p:cNvGrpSpPr/>
          <p:nvPr/>
        </p:nvGrpSpPr>
        <p:grpSpPr>
          <a:xfrm>
            <a:off x="6440258" y="4873691"/>
            <a:ext cx="5331747" cy="1586556"/>
            <a:chOff x="495555" y="3635317"/>
            <a:chExt cx="7025719" cy="1903867"/>
          </a:xfrm>
        </p:grpSpPr>
        <p:sp>
          <p:nvSpPr>
            <p:cNvPr id="15" name="Shape 4">
              <a:extLst>
                <a:ext uri="{FF2B5EF4-FFF2-40B4-BE49-F238E27FC236}">
                  <a16:creationId xmlns:a16="http://schemas.microsoft.com/office/drawing/2014/main" id="{3CDAC259-24B4-DACD-3C23-D20DD15B639A}"/>
                </a:ext>
              </a:extLst>
            </p:cNvPr>
            <p:cNvSpPr/>
            <p:nvPr/>
          </p:nvSpPr>
          <p:spPr>
            <a:xfrm>
              <a:off x="495555" y="3912666"/>
              <a:ext cx="6826357" cy="42671"/>
            </a:xfrm>
            <a:prstGeom prst="rect">
              <a:avLst/>
            </a:prstGeom>
            <a:solidFill>
              <a:srgbClr val="1A7A2A"/>
            </a:solidFill>
            <a:ln>
              <a:solidFill>
                <a:schemeClr val="accent1"/>
              </a:solidFill>
            </a:ln>
          </p:spPr>
          <p:txBody>
            <a:bodyPr/>
            <a:lstStyle/>
            <a:p>
              <a:endParaRPr lang="it-IT" sz="1500">
                <a:latin typeface="Open Sans"/>
                <a:ea typeface="Open Sans"/>
                <a:cs typeface="Open Sans"/>
              </a:endParaRPr>
            </a:p>
          </p:txBody>
        </p:sp>
        <p:sp>
          <p:nvSpPr>
            <p:cNvPr id="18" name="Text 5">
              <a:extLst>
                <a:ext uri="{FF2B5EF4-FFF2-40B4-BE49-F238E27FC236}">
                  <a16:creationId xmlns:a16="http://schemas.microsoft.com/office/drawing/2014/main" id="{6427AB0A-A6E4-F275-F8E1-E2FBD471A740}"/>
                </a:ext>
              </a:extLst>
            </p:cNvPr>
            <p:cNvSpPr/>
            <p:nvPr/>
          </p:nvSpPr>
          <p:spPr>
            <a:xfrm>
              <a:off x="1062067" y="3635317"/>
              <a:ext cx="2011720" cy="212646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>
                <a:lnSpc>
                  <a:spcPts val="1375"/>
                </a:lnSpc>
              </a:pPr>
              <a:r>
                <a:rPr lang="it-IT" sz="1500" b="1">
                  <a:latin typeface="Open Sans"/>
                  <a:ea typeface="Open Sans"/>
                  <a:cs typeface="Open Sans"/>
                </a:rPr>
                <a:t>Limiti</a:t>
              </a:r>
              <a:endParaRPr lang="it-IT" sz="1500">
                <a:latin typeface="Open Sans"/>
                <a:ea typeface="Open Sans"/>
                <a:cs typeface="Open Sans"/>
              </a:endParaRPr>
            </a:p>
          </p:txBody>
        </p:sp>
        <p:sp>
          <p:nvSpPr>
            <p:cNvPr id="20" name="Text 6">
              <a:extLst>
                <a:ext uri="{FF2B5EF4-FFF2-40B4-BE49-F238E27FC236}">
                  <a16:creationId xmlns:a16="http://schemas.microsoft.com/office/drawing/2014/main" id="{CC1C6D88-682C-8575-EB5A-BC45DD9EF725}"/>
                </a:ext>
              </a:extLst>
            </p:cNvPr>
            <p:cNvSpPr/>
            <p:nvPr/>
          </p:nvSpPr>
          <p:spPr>
            <a:xfrm>
              <a:off x="495555" y="3992983"/>
              <a:ext cx="7025719" cy="1546201"/>
            </a:xfrm>
            <a:prstGeom prst="rect">
              <a:avLst/>
            </a:prstGeom>
            <a:noFill/>
            <a:ln/>
          </p:spPr>
          <p:txBody>
            <a:bodyPr wrap="none" lIns="0" tIns="0" rIns="0" bIns="0" rtlCol="0" anchor="t"/>
            <a:lstStyle/>
            <a:p>
              <a:pPr marL="285739" indent="-285739">
                <a:lnSpc>
                  <a:spcPct val="150000"/>
                </a:lnSpc>
                <a:buFont typeface="Arial"/>
                <a:buChar char="•"/>
              </a:pPr>
              <a:r>
                <a:rPr lang="it-IT" sz="1333">
                  <a:solidFill>
                    <a:srgbClr val="3B3535"/>
                  </a:solidFill>
                  <a:latin typeface="Open Sans"/>
                  <a:ea typeface="Open Sans"/>
                  <a:cs typeface="Open Sans"/>
                </a:rPr>
                <a:t>Disegno retrospettivo osservazionale</a:t>
              </a:r>
              <a:endParaRPr lang="it-IT" sz="1333">
                <a:solidFill>
                  <a:srgbClr val="000000"/>
                </a:solidFill>
                <a:latin typeface="Open Sans"/>
                <a:ea typeface="Open Sans"/>
                <a:cs typeface="Open Sans"/>
              </a:endParaRPr>
            </a:p>
            <a:p>
              <a:pPr marL="285739" indent="-285739">
                <a:lnSpc>
                  <a:spcPct val="150000"/>
                </a:lnSpc>
                <a:buFont typeface="Arial"/>
                <a:buChar char="•"/>
              </a:pPr>
              <a:r>
                <a:rPr lang="it-IT" sz="1333">
                  <a:solidFill>
                    <a:srgbClr val="3B3535"/>
                  </a:solidFill>
                  <a:latin typeface="Open Sans"/>
                  <a:ea typeface="Open Sans"/>
                  <a:cs typeface="Open Sans"/>
                </a:rPr>
                <a:t>Eterogeneità delle procedure di revisione</a:t>
              </a:r>
              <a:endParaRPr lang="it-IT" sz="1333">
                <a:solidFill>
                  <a:srgbClr val="000000"/>
                </a:solidFill>
                <a:latin typeface="Open Sans"/>
                <a:ea typeface="Open Sans"/>
                <a:cs typeface="Open Sans"/>
              </a:endParaRPr>
            </a:p>
            <a:p>
              <a:pPr marL="285739" indent="-285739">
                <a:lnSpc>
                  <a:spcPct val="150000"/>
                </a:lnSpc>
                <a:buFont typeface="Arial"/>
                <a:buChar char="•"/>
              </a:pPr>
              <a:r>
                <a:rPr lang="it-IT" sz="1333">
                  <a:solidFill>
                    <a:srgbClr val="3B3535"/>
                  </a:solidFill>
                  <a:latin typeface="Open Sans"/>
                  <a:ea typeface="Open Sans"/>
                  <a:cs typeface="Open Sans"/>
                </a:rPr>
                <a:t>Variabilità del follow-up (mobilità geografica)</a:t>
              </a:r>
              <a:endParaRPr lang="it-IT" sz="1333">
                <a:solidFill>
                  <a:srgbClr val="000000"/>
                </a:solidFill>
                <a:latin typeface="Open Sans"/>
                <a:ea typeface="Open Sans"/>
                <a:cs typeface="Open Sans"/>
              </a:endParaRPr>
            </a:p>
            <a:p>
              <a:pPr marL="285739" indent="-285739">
                <a:lnSpc>
                  <a:spcPct val="150000"/>
                </a:lnSpc>
                <a:buFont typeface="Arial"/>
                <a:buChar char="•"/>
              </a:pPr>
              <a:r>
                <a:rPr lang="it-IT" sz="1333">
                  <a:solidFill>
                    <a:srgbClr val="3B3535"/>
                  </a:solidFill>
                  <a:latin typeface="Open Sans"/>
                  <a:ea typeface="Open Sans"/>
                  <a:cs typeface="Open Sans"/>
                </a:rPr>
                <a:t>Assenza di studi randomizzati comparativi</a:t>
              </a:r>
              <a:endParaRPr lang="it-IT" sz="1333">
                <a:solidFill>
                  <a:srgbClr val="000000"/>
                </a:solidFill>
                <a:latin typeface="Open Sans"/>
                <a:ea typeface="Open Sans"/>
                <a:cs typeface="Open Sans"/>
              </a:endParaRP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5AAD689-5C53-3748-8488-FC1B66967293}"/>
              </a:ext>
            </a:extLst>
          </p:cNvPr>
          <p:cNvSpPr txBox="1"/>
          <p:nvPr/>
        </p:nvSpPr>
        <p:spPr>
          <a:xfrm>
            <a:off x="491490" y="1426339"/>
            <a:ext cx="10664190" cy="25355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it-I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La chirurgia </a:t>
            </a:r>
            <a:r>
              <a:rPr lang="it-IT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bariatrica</a:t>
            </a:r>
            <a:r>
              <a:rPr lang="it-I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revisionale ha dimostrato un profilo di sicurezza accettabile, con assenza di mortalità </a:t>
            </a:r>
            <a:r>
              <a:rPr lang="it-IT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perioperatoria</a:t>
            </a:r>
            <a:r>
              <a:rPr lang="it-I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. </a:t>
            </a:r>
          </a:p>
          <a:p>
            <a:pPr algn="just">
              <a:lnSpc>
                <a:spcPct val="150000"/>
              </a:lnSpc>
            </a:pPr>
            <a:r>
              <a:rPr lang="it-I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Il weight </a:t>
            </a:r>
            <a:r>
              <a:rPr lang="it-IT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regain</a:t>
            </a:r>
            <a:r>
              <a:rPr lang="it-I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(WR) ha rappresentato la principale indicazione alla revisione, </a:t>
            </a:r>
          </a:p>
          <a:p>
            <a:pPr algn="just">
              <a:lnSpc>
                <a:spcPct val="150000"/>
              </a:lnSpc>
            </a:pPr>
            <a:r>
              <a:rPr lang="it-IT" kern="100" dirty="0"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O</a:t>
            </a:r>
            <a:r>
              <a:rPr lang="it-I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ne-</a:t>
            </a:r>
            <a:r>
              <a:rPr lang="it-IT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anastomosis</a:t>
            </a:r>
            <a:r>
              <a:rPr lang="it-I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it-IT" sz="1800" kern="100" dirty="0" err="1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gastric</a:t>
            </a:r>
            <a:r>
              <a:rPr lang="it-I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 bypass (OAGB) è risultato l’intervento più frequentemente eseguito. </a:t>
            </a:r>
          </a:p>
          <a:p>
            <a:pPr algn="just">
              <a:lnSpc>
                <a:spcPct val="150000"/>
              </a:lnSpc>
            </a:pPr>
            <a:r>
              <a:rPr lang="it-IT" sz="1800" kern="100" dirty="0">
                <a:effectLst/>
                <a:latin typeface="Times New Roman" panose="02020603050405020304" pitchFamily="18" charset="0"/>
                <a:ea typeface="Aptos" panose="020B0004020202020204" pitchFamily="34" charset="0"/>
                <a:cs typeface="Times New Roman" panose="02020603050405020304" pitchFamily="18" charset="0"/>
              </a:rPr>
              <a:t>Il tasso di complicanze è aumentato con il numero di revisioni, mantenendosi tuttavia entro limiti accettabili in un centro ad alto volume ed elevata esperienza.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E3D5752-FA3D-1EA7-558F-A27C119A0616}"/>
              </a:ext>
            </a:extLst>
          </p:cNvPr>
          <p:cNvSpPr txBox="1"/>
          <p:nvPr/>
        </p:nvSpPr>
        <p:spPr>
          <a:xfrm>
            <a:off x="571500" y="571500"/>
            <a:ext cx="34975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kern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CONCLUSIONI</a:t>
            </a:r>
            <a:endParaRPr lang="it-IT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 7">
            <a:extLst>
              <a:ext uri="{FF2B5EF4-FFF2-40B4-BE49-F238E27FC236}">
                <a16:creationId xmlns:a16="http://schemas.microsoft.com/office/drawing/2014/main" id="{64CCF7D4-55E2-F35A-D9EC-B310B93B3F0C}"/>
              </a:ext>
            </a:extLst>
          </p:cNvPr>
          <p:cNvSpPr/>
          <p:nvPr/>
        </p:nvSpPr>
        <p:spPr>
          <a:xfrm>
            <a:off x="571500" y="4231905"/>
            <a:ext cx="10595610" cy="173736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0" tIns="0" rIns="0" bIns="0" rtlCol="0" anchor="t"/>
          <a:lstStyle/>
          <a:p>
            <a:pPr algn="just">
              <a:lnSpc>
                <a:spcPct val="150000"/>
              </a:lnSpc>
            </a:pPr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La </a:t>
            </a:r>
            <a:r>
              <a:rPr lang="en-US" b="1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centralizzazione</a:t>
            </a:r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della </a:t>
            </a:r>
            <a:r>
              <a:rPr lang="en-US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chirurgia</a:t>
            </a:r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di </a:t>
            </a:r>
            <a:r>
              <a:rPr lang="en-US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revisione</a:t>
            </a:r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in </a:t>
            </a:r>
            <a:r>
              <a:rPr lang="en-US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centri</a:t>
            </a:r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dedicati</a:t>
            </a:r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ad alto volume  </a:t>
            </a:r>
            <a:r>
              <a:rPr lang="en-US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è</a:t>
            </a:r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necessaria</a:t>
            </a:r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. </a:t>
            </a:r>
            <a:r>
              <a:rPr lang="en-US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L'adozione</a:t>
            </a:r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di </a:t>
            </a:r>
            <a:r>
              <a:rPr lang="en-US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piattaforme</a:t>
            </a:r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digitali</a:t>
            </a:r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per il follow-up a </a:t>
            </a:r>
            <a:r>
              <a:rPr lang="en-US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distanza</a:t>
            </a:r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, lo </a:t>
            </a:r>
            <a:r>
              <a:rPr lang="en-US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sviluppo</a:t>
            </a:r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di </a:t>
            </a:r>
            <a:r>
              <a:rPr lang="en-US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registri</a:t>
            </a:r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multicentrici</a:t>
            </a:r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strutturati</a:t>
            </a:r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l'integrazione</a:t>
            </a:r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di </a:t>
            </a:r>
            <a:r>
              <a:rPr lang="en-US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farmacoterapia</a:t>
            </a:r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e </a:t>
            </a:r>
            <a:r>
              <a:rPr lang="en-US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chirurgia</a:t>
            </a:r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in un </a:t>
            </a:r>
            <a:r>
              <a:rPr lang="en-US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percorso</a:t>
            </a:r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terapeutico</a:t>
            </a:r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cronico</a:t>
            </a:r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rappresentano</a:t>
            </a:r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le </a:t>
            </a:r>
            <a:r>
              <a:rPr lang="en-US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direttrici</a:t>
            </a:r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fondamentali</a:t>
            </a:r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per il </a:t>
            </a:r>
            <a:r>
              <a:rPr lang="en-US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miglioramento</a:t>
            </a:r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degli outcome e la </a:t>
            </a:r>
            <a:r>
              <a:rPr lang="en-US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generazione</a:t>
            </a:r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di </a:t>
            </a:r>
            <a:r>
              <a:rPr lang="en-US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evidenze</a:t>
            </a:r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di </a:t>
            </a:r>
            <a:r>
              <a:rPr lang="en-US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elevata</a:t>
            </a:r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qualità</a:t>
            </a:r>
            <a:r>
              <a:rPr lang="en-US" dirty="0">
                <a:solidFill>
                  <a:srgbClr val="3B3535"/>
                </a:solidFill>
                <a:latin typeface="Times New Roman" panose="02020603050405020304" pitchFamily="18" charset="0"/>
                <a:ea typeface="Open Sans"/>
                <a:cs typeface="Times New Roman" panose="02020603050405020304" pitchFamily="18" charset="0"/>
              </a:rPr>
              <a:t>.</a:t>
            </a:r>
            <a:endParaRPr lang="en-US" dirty="0">
              <a:latin typeface="Times New Roman" panose="02020603050405020304" pitchFamily="18" charset="0"/>
              <a:ea typeface="Open Sans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73204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egnaposto contenuto 4">
            <a:extLst>
              <a:ext uri="{FF2B5EF4-FFF2-40B4-BE49-F238E27FC236}">
                <a16:creationId xmlns:a16="http://schemas.microsoft.com/office/drawing/2014/main" id="{41F12217-BF6E-CE7D-C5B2-CA6AEBFCF4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233" y="400047"/>
            <a:ext cx="5725958" cy="372097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FAB3A515-B97E-FE54-2229-0D3A292030F4}"/>
              </a:ext>
            </a:extLst>
          </p:cNvPr>
          <p:cNvSpPr txBox="1"/>
          <p:nvPr/>
        </p:nvSpPr>
        <p:spPr>
          <a:xfrm>
            <a:off x="385762" y="4426628"/>
            <a:ext cx="1126140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it-IT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L’incremento globale delle procedure </a:t>
            </a:r>
            <a:r>
              <a:rPr lang="it-IT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bariatriche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associato alla comparsa di fallimenti terapeutici e complicanze nel follow-up, ha determinato lo sviluppo della chirurgia </a:t>
            </a:r>
            <a:r>
              <a:rPr lang="it-IT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bariatrica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revisionale. Tale approccio non deve essere interpretato come un fallimento dell’intervento primario, ma piuttosto come espressione della natura cronica e recidivante dell’obesità e della necessità, in alcuni casi, di rimodulare nel tempo la strategia chirurgica in base alla risposta clinica individuale. </a:t>
            </a:r>
            <a:r>
              <a:rPr lang="it-IT" sz="1800" dirty="0">
                <a:effectLst/>
                <a:latin typeface="TimesNewRomanPSMT"/>
                <a:ea typeface="Times New Roman" panose="02020603050405020304" pitchFamily="18" charset="0"/>
              </a:rPr>
              <a:t> 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 dati provenienti da </a:t>
            </a:r>
            <a:r>
              <a:rPr lang="it-I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CENTRI AD ALTO VOLUME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sono essenziali per definire </a:t>
            </a:r>
            <a:r>
              <a:rPr lang="it-IT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parametri di riferimento di sicurezza</a:t>
            </a:r>
            <a:r>
              <a:rPr lang="it-IT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24208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A217F15-17B3-D8A7-1815-DADC591420ED}"/>
              </a:ext>
            </a:extLst>
          </p:cNvPr>
          <p:cNvSpPr txBox="1"/>
          <p:nvPr/>
        </p:nvSpPr>
        <p:spPr>
          <a:xfrm>
            <a:off x="1451610" y="1027906"/>
            <a:ext cx="76933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800" dirty="0"/>
              <a:t>Presenza di gravi complicanze post-operatorie, nel breve, medio e lungo termine</a:t>
            </a:r>
          </a:p>
          <a:p>
            <a:r>
              <a:rPr lang="it-IT" sz="1800" dirty="0"/>
              <a:t>Insufficiente calo ponderale</a:t>
            </a:r>
          </a:p>
          <a:p>
            <a:r>
              <a:rPr lang="it-IT" sz="1800" dirty="0"/>
              <a:t>Azione inefficace sulle patologie associate</a:t>
            </a:r>
          </a:p>
          <a:p>
            <a:r>
              <a:rPr lang="it-IT" sz="1800" dirty="0"/>
              <a:t>Ripresa del peso nel lungo termine</a:t>
            </a:r>
          </a:p>
          <a:p>
            <a:r>
              <a:rPr lang="it-IT" sz="1800" dirty="0"/>
              <a:t>Recidiva delle patologie associate</a:t>
            </a: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5D49A366-CE08-AD43-F253-B47386B1DEEB}"/>
              </a:ext>
            </a:extLst>
          </p:cNvPr>
          <p:cNvSpPr txBox="1">
            <a:spLocks/>
          </p:cNvSpPr>
          <p:nvPr/>
        </p:nvSpPr>
        <p:spPr>
          <a:xfrm>
            <a:off x="186611" y="365125"/>
            <a:ext cx="11831217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it-IT" sz="4000" dirty="0">
                <a:solidFill>
                  <a:schemeClr val="tx1"/>
                </a:solidFill>
              </a:rPr>
              <a:t>Definizione di insuccesso dopo Chirurgia </a:t>
            </a:r>
            <a:r>
              <a:rPr lang="it-IT" sz="4000" dirty="0" err="1">
                <a:solidFill>
                  <a:schemeClr val="tx1"/>
                </a:solidFill>
              </a:rPr>
              <a:t>Bariatrica</a:t>
            </a:r>
            <a:endParaRPr lang="it-IT" sz="4000" dirty="0">
              <a:solidFill>
                <a:schemeClr val="tx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73723B58-D58B-5FA8-7A76-43BE205EB9DA}"/>
              </a:ext>
            </a:extLst>
          </p:cNvPr>
          <p:cNvSpPr txBox="1"/>
          <p:nvPr/>
        </p:nvSpPr>
        <p:spPr>
          <a:xfrm>
            <a:off x="929560" y="2584113"/>
            <a:ext cx="9871789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it-IT" sz="3200" b="1" i="0" dirty="0">
                <a:effectLst/>
                <a:latin typeface="Noe Display"/>
              </a:rPr>
              <a:t>Quando serve la chirurgia di revisione: </a:t>
            </a:r>
          </a:p>
          <a:p>
            <a:pPr algn="l"/>
            <a:endParaRPr lang="it-IT" b="0" i="0" dirty="0">
              <a:effectLst/>
              <a:latin typeface="Noe Display"/>
            </a:endParaRPr>
          </a:p>
          <a:p>
            <a:pPr algn="l"/>
            <a:r>
              <a:rPr lang="it-IT" b="0" i="0" dirty="0">
                <a:effectLst/>
                <a:latin typeface="Manrope"/>
              </a:rPr>
              <a:t>La chirurgia </a:t>
            </a:r>
            <a:r>
              <a:rPr lang="it-IT" b="0" i="0" dirty="0" err="1">
                <a:effectLst/>
                <a:latin typeface="Manrope"/>
              </a:rPr>
              <a:t>bariatrica</a:t>
            </a:r>
            <a:r>
              <a:rPr lang="it-IT" b="0" i="0" dirty="0">
                <a:effectLst/>
                <a:latin typeface="Manrope"/>
              </a:rPr>
              <a:t> di revisione può rendersi necessaria quando:</a:t>
            </a:r>
          </a:p>
          <a:p>
            <a:pPr algn="l"/>
            <a:endParaRPr lang="it-IT" b="0" i="0" dirty="0">
              <a:effectLst/>
              <a:latin typeface="Manrop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dirty="0">
                <a:latin typeface="Manrope"/>
              </a:rPr>
              <a:t>U</a:t>
            </a:r>
            <a:r>
              <a:rPr lang="it-IT" b="0" i="0" dirty="0">
                <a:effectLst/>
                <a:latin typeface="Manrope"/>
              </a:rPr>
              <a:t>n intervento non raggiunge il suo obiettivo o fallisce nel tempo. In altre parole, quando </a:t>
            </a:r>
            <a:r>
              <a:rPr lang="it-IT" b="1" i="0" dirty="0">
                <a:effectLst/>
                <a:latin typeface="Manrope"/>
              </a:rPr>
              <a:t>il calo ponderale non è quello atteso</a:t>
            </a:r>
            <a:r>
              <a:rPr lang="it-IT" b="0" i="0" dirty="0">
                <a:effectLst/>
                <a:latin typeface="Manrope"/>
              </a:rPr>
              <a:t> e il peso viene recuperato nel tempo (</a:t>
            </a:r>
            <a:r>
              <a:rPr lang="it-IT" b="0" i="1" dirty="0">
                <a:effectLst/>
                <a:latin typeface="Manrope"/>
              </a:rPr>
              <a:t>weight </a:t>
            </a:r>
            <a:r>
              <a:rPr lang="it-IT" b="0" i="1" dirty="0" err="1">
                <a:effectLst/>
                <a:latin typeface="Manrope"/>
              </a:rPr>
              <a:t>regain</a:t>
            </a:r>
            <a:r>
              <a:rPr lang="it-IT" b="0" i="0" dirty="0">
                <a:effectLst/>
                <a:latin typeface="Manrope"/>
              </a:rPr>
              <a:t>); </a:t>
            </a:r>
          </a:p>
          <a:p>
            <a:pPr algn="l"/>
            <a:endParaRPr lang="it-IT" b="0" i="0" dirty="0">
              <a:effectLst/>
              <a:latin typeface="Manrope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it-IT" dirty="0">
                <a:latin typeface="Manrope"/>
              </a:rPr>
              <a:t>I</a:t>
            </a:r>
            <a:r>
              <a:rPr lang="it-IT" b="0" i="0" dirty="0">
                <a:effectLst/>
                <a:latin typeface="Manrope"/>
              </a:rPr>
              <a:t>nsorgono </a:t>
            </a:r>
            <a:r>
              <a:rPr lang="it-IT" b="1" i="0" dirty="0">
                <a:effectLst/>
                <a:latin typeface="Manrope"/>
              </a:rPr>
              <a:t>complicazioni </a:t>
            </a:r>
            <a:r>
              <a:rPr lang="it-IT" b="0" i="0" dirty="0">
                <a:effectLst/>
                <a:latin typeface="Manrope"/>
              </a:rPr>
              <a:t>come: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b="0" i="0" dirty="0">
                <a:effectLst/>
                <a:latin typeface="Manrope"/>
              </a:rPr>
              <a:t>disfagia;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b="0" i="0" dirty="0">
                <a:effectLst/>
                <a:latin typeface="Manrope"/>
              </a:rPr>
              <a:t>carenze vitaminiche;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b="0" i="0" dirty="0">
                <a:effectLst/>
                <a:latin typeface="Manrope"/>
              </a:rPr>
              <a:t>malnutrizione;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it-IT" b="0" i="0" dirty="0">
                <a:effectLst/>
                <a:latin typeface="Manrope"/>
              </a:rPr>
              <a:t>insorgenza di reflusso gastroesofageo. 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1986072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14401" y="539606"/>
            <a:ext cx="2985062" cy="1414145"/>
          </a:xfrm>
        </p:spPr>
        <p:txBody>
          <a:bodyPr anchor="b">
            <a:normAutofit fontScale="90000"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Definition of Weight Regain</a:t>
            </a:r>
            <a:endParaRPr lang="it-IT" sz="4000" b="1" dirty="0">
              <a:solidFill>
                <a:srgbClr val="FF0000"/>
              </a:solidFill>
            </a:endParaRP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E9BD3BCC-FD98-53A6-7D60-153688E539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9463" y="85722"/>
            <a:ext cx="8170915" cy="2696400"/>
          </a:xfrm>
          <a:prstGeom prst="rect">
            <a:avLst/>
          </a:prstGeom>
        </p:spPr>
      </p:pic>
      <p:pic>
        <p:nvPicPr>
          <p:cNvPr id="7" name="Segnaposto contenuto 6">
            <a:extLst>
              <a:ext uri="{FF2B5EF4-FFF2-40B4-BE49-F238E27FC236}">
                <a16:creationId xmlns:a16="http://schemas.microsoft.com/office/drawing/2014/main" id="{AD5567F1-10B1-BC65-7EDF-0BA252E0D5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848671" y="2867844"/>
            <a:ext cx="10905170" cy="3286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606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70290" y="413152"/>
            <a:ext cx="4004781" cy="1414145"/>
          </a:xfrm>
        </p:spPr>
        <p:txBody>
          <a:bodyPr anchor="b">
            <a:normAutofit/>
          </a:bodyPr>
          <a:lstStyle/>
          <a:p>
            <a:r>
              <a:rPr lang="it-IT" sz="3200" b="1" dirty="0"/>
              <a:t>Cause of Weight </a:t>
            </a:r>
            <a:r>
              <a:rPr lang="it-IT" sz="3200" b="1" dirty="0" err="1"/>
              <a:t>Regain</a:t>
            </a:r>
            <a:r>
              <a:rPr lang="it-IT" sz="3200" b="1" dirty="0"/>
              <a:t> after </a:t>
            </a:r>
            <a:r>
              <a:rPr lang="it-IT" sz="3200" b="1" dirty="0" err="1"/>
              <a:t>Bariatric</a:t>
            </a:r>
            <a:r>
              <a:rPr lang="it-IT" sz="3200" b="1" dirty="0"/>
              <a:t> Surgery</a:t>
            </a:r>
            <a:endParaRPr lang="it-IT" sz="3100" b="1" dirty="0"/>
          </a:p>
        </p:txBody>
      </p:sp>
      <p:pic>
        <p:nvPicPr>
          <p:cNvPr id="5" name="Segnaposto contenuto 14">
            <a:extLst>
              <a:ext uri="{FF2B5EF4-FFF2-40B4-BE49-F238E27FC236}">
                <a16:creationId xmlns:a16="http://schemas.microsoft.com/office/drawing/2014/main" id="{ED7E3F7C-80CD-ED82-EBFC-818189DFDB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719303" y="946809"/>
            <a:ext cx="5749360" cy="5338692"/>
          </a:xfrm>
          <a:prstGeom prst="rect">
            <a:avLst/>
          </a:prstGeom>
        </p:spPr>
      </p:pic>
      <p:graphicFrame>
        <p:nvGraphicFramePr>
          <p:cNvPr id="11" name="Diagramma 10">
            <a:extLst>
              <a:ext uri="{FF2B5EF4-FFF2-40B4-BE49-F238E27FC236}">
                <a16:creationId xmlns:a16="http://schemas.microsoft.com/office/drawing/2014/main" id="{9F44A962-A996-844C-BDBA-16FB408DC7FA}"/>
              </a:ext>
            </a:extLst>
          </p:cNvPr>
          <p:cNvGraphicFramePr/>
          <p:nvPr/>
        </p:nvGraphicFramePr>
        <p:xfrm>
          <a:off x="-488379" y="1341120"/>
          <a:ext cx="5749360" cy="43966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0165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Segnaposto contenuto 7">
            <a:extLst>
              <a:ext uri="{FF2B5EF4-FFF2-40B4-BE49-F238E27FC236}">
                <a16:creationId xmlns:a16="http://schemas.microsoft.com/office/drawing/2014/main" id="{F270D337-83E1-5E77-32B6-4D00CCF5AB6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990873" y="1761860"/>
            <a:ext cx="6796677" cy="3783774"/>
          </a:xfrm>
          <a:prstGeom prst="rect">
            <a:avLst/>
          </a:prstGeom>
        </p:spPr>
      </p:pic>
      <p:sp>
        <p:nvSpPr>
          <p:cNvPr id="5" name="Titolo 1">
            <a:extLst>
              <a:ext uri="{FF2B5EF4-FFF2-40B4-BE49-F238E27FC236}">
                <a16:creationId xmlns:a16="http://schemas.microsoft.com/office/drawing/2014/main" id="{B405B7B2-2801-97F7-FA81-A4C9B5C07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3342" y="473215"/>
            <a:ext cx="4004781" cy="1414145"/>
          </a:xfrm>
        </p:spPr>
        <p:txBody>
          <a:bodyPr anchor="b">
            <a:normAutofit/>
          </a:bodyPr>
          <a:lstStyle/>
          <a:p>
            <a:r>
              <a:rPr lang="it-IT" sz="3200" b="1" dirty="0"/>
              <a:t>Cause of Weight </a:t>
            </a:r>
            <a:r>
              <a:rPr lang="it-IT" sz="3200" b="1" dirty="0" err="1"/>
              <a:t>Regain</a:t>
            </a:r>
            <a:r>
              <a:rPr lang="it-IT" sz="3200" b="1" dirty="0"/>
              <a:t> after </a:t>
            </a:r>
            <a:r>
              <a:rPr lang="it-IT" sz="3200" b="1" dirty="0" err="1"/>
              <a:t>Bariatric</a:t>
            </a:r>
            <a:r>
              <a:rPr lang="it-IT" sz="3200" b="1" dirty="0"/>
              <a:t> Surgery</a:t>
            </a:r>
            <a:endParaRPr lang="it-IT" sz="3100" b="1" dirty="0"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1BB904FA-85BE-C9C3-3B19-1457E9615466}"/>
              </a:ext>
            </a:extLst>
          </p:cNvPr>
          <p:cNvSpPr txBox="1"/>
          <p:nvPr/>
        </p:nvSpPr>
        <p:spPr>
          <a:xfrm>
            <a:off x="4948123" y="1064201"/>
            <a:ext cx="68821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0" i="0" dirty="0">
                <a:solidFill>
                  <a:srgbClr val="222222"/>
                </a:solidFill>
                <a:effectLst/>
              </a:rPr>
              <a:t>Hypothetical models on neuroendocrine and metabolic mechanisms influencing WR in post-MS patients</a:t>
            </a:r>
            <a:endParaRPr lang="it-IT" sz="1600" dirty="0"/>
          </a:p>
        </p:txBody>
      </p:sp>
      <p:graphicFrame>
        <p:nvGraphicFramePr>
          <p:cNvPr id="7" name="Diagramma 6">
            <a:extLst>
              <a:ext uri="{FF2B5EF4-FFF2-40B4-BE49-F238E27FC236}">
                <a16:creationId xmlns:a16="http://schemas.microsoft.com/office/drawing/2014/main" id="{2E362136-1A56-016F-621C-897C435AB30D}"/>
              </a:ext>
            </a:extLst>
          </p:cNvPr>
          <p:cNvGraphicFramePr/>
          <p:nvPr/>
        </p:nvGraphicFramePr>
        <p:xfrm>
          <a:off x="-518160" y="1296374"/>
          <a:ext cx="5866388" cy="4472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2654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3977" y="682243"/>
            <a:ext cx="3639746" cy="1414145"/>
          </a:xfrm>
        </p:spPr>
        <p:txBody>
          <a:bodyPr anchor="b">
            <a:normAutofit/>
          </a:bodyPr>
          <a:lstStyle/>
          <a:p>
            <a:r>
              <a:rPr lang="en-US" sz="3200" b="1" dirty="0"/>
              <a:t>Weight regain after Sleeve Gastrectomy</a:t>
            </a:r>
            <a:endParaRPr lang="it-IT" sz="3100" b="1" dirty="0"/>
          </a:p>
        </p:txBody>
      </p:sp>
      <p:pic>
        <p:nvPicPr>
          <p:cNvPr id="22" name="Immagine 21">
            <a:extLst>
              <a:ext uri="{FF2B5EF4-FFF2-40B4-BE49-F238E27FC236}">
                <a16:creationId xmlns:a16="http://schemas.microsoft.com/office/drawing/2014/main" id="{EFCC022B-14C9-F773-6B3F-3374015AA8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8310"/>
          <a:stretch/>
        </p:blipFill>
        <p:spPr>
          <a:xfrm>
            <a:off x="5471194" y="3954048"/>
            <a:ext cx="5901254" cy="2341640"/>
          </a:xfrm>
          <a:prstGeom prst="rect">
            <a:avLst/>
          </a:prstGeom>
          <a:ln w="3175">
            <a:noFill/>
          </a:ln>
        </p:spPr>
      </p:pic>
      <p:pic>
        <p:nvPicPr>
          <p:cNvPr id="4" name="Immagin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2" y="2255521"/>
            <a:ext cx="4711951" cy="1444494"/>
          </a:xfrm>
          <a:prstGeom prst="rect">
            <a:avLst/>
          </a:prstGeom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2719" y="778458"/>
            <a:ext cx="4976278" cy="2921151"/>
          </a:xfrm>
          <a:prstGeom prst="rect">
            <a:avLst/>
          </a:prstGeom>
        </p:spPr>
      </p:pic>
      <p:pic>
        <p:nvPicPr>
          <p:cNvPr id="6" name="Immagin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99995" y="1171792"/>
            <a:ext cx="1910092" cy="1430306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809" y="4018280"/>
            <a:ext cx="4706544" cy="177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51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27441" y="608186"/>
            <a:ext cx="3639746" cy="1414145"/>
          </a:xfrm>
        </p:spPr>
        <p:txBody>
          <a:bodyPr anchor="b">
            <a:normAutofit/>
          </a:bodyPr>
          <a:lstStyle/>
          <a:p>
            <a:r>
              <a:rPr lang="en-US" sz="3200" b="1" dirty="0"/>
              <a:t>Weight regain after OAGB</a:t>
            </a:r>
            <a:endParaRPr lang="it-IT" sz="3100" b="1" dirty="0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417B63A6-A4C7-A9D0-01FD-CEFF794778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99" y="2974050"/>
            <a:ext cx="4561297" cy="1972761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27497155-57DC-8CFC-F257-CAF02F3BEF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3201" y="2617474"/>
            <a:ext cx="6435398" cy="3328481"/>
          </a:xfrm>
          <a:prstGeom prst="rect">
            <a:avLst/>
          </a:prstGeom>
        </p:spPr>
      </p:pic>
      <p:sp>
        <p:nvSpPr>
          <p:cNvPr id="19" name="Rettangolo con angoli arrotondati 18">
            <a:extLst>
              <a:ext uri="{FF2B5EF4-FFF2-40B4-BE49-F238E27FC236}">
                <a16:creationId xmlns:a16="http://schemas.microsoft.com/office/drawing/2014/main" id="{DA84F7F3-4A57-51EB-4DF5-6CECB09066DD}"/>
              </a:ext>
            </a:extLst>
          </p:cNvPr>
          <p:cNvSpPr/>
          <p:nvPr/>
        </p:nvSpPr>
        <p:spPr>
          <a:xfrm>
            <a:off x="5437414" y="3295650"/>
            <a:ext cx="5540829" cy="346428"/>
          </a:xfrm>
          <a:prstGeom prst="roundRect">
            <a:avLst/>
          </a:prstGeom>
          <a:noFill/>
          <a:ln w="57150" cap="flat" cmpd="sng" algn="ctr">
            <a:solidFill>
              <a:schemeClr val="accent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Fumetto: rettangolo 19">
            <a:extLst>
              <a:ext uri="{FF2B5EF4-FFF2-40B4-BE49-F238E27FC236}">
                <a16:creationId xmlns:a16="http://schemas.microsoft.com/office/drawing/2014/main" id="{2C44D099-D6DA-A9E4-B6C1-0FCE069F2C5C}"/>
              </a:ext>
            </a:extLst>
          </p:cNvPr>
          <p:cNvSpPr/>
          <p:nvPr/>
        </p:nvSpPr>
        <p:spPr>
          <a:xfrm>
            <a:off x="5619750" y="1135010"/>
            <a:ext cx="5695950" cy="1011806"/>
          </a:xfrm>
          <a:prstGeom prst="wedgeRectCallout">
            <a:avLst>
              <a:gd name="adj1" fmla="val -6889"/>
              <a:gd name="adj2" fmla="val 6161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tIns="72000" bIns="72000" rtlCol="0" anchor="ctr"/>
          <a:lstStyle/>
          <a:p>
            <a:pPr algn="ctr">
              <a:spcAft>
                <a:spcPts val="600"/>
              </a:spcAft>
            </a:pPr>
            <a:r>
              <a:rPr lang="en-US" sz="1400" dirty="0"/>
              <a:t>23 on 42 S.I.C.OB </a:t>
            </a:r>
            <a:r>
              <a:rPr lang="en-US" sz="1400" dirty="0" err="1"/>
              <a:t>centres</a:t>
            </a:r>
            <a:r>
              <a:rPr lang="en-US" sz="1400" dirty="0"/>
              <a:t> of excellence (54.8%; 7 university </a:t>
            </a:r>
            <a:r>
              <a:rPr lang="en-US" sz="1400" dirty="0" err="1"/>
              <a:t>centres</a:t>
            </a:r>
            <a:r>
              <a:rPr lang="en-US" sz="1400" dirty="0"/>
              <a:t>, 10 public and 6 private hospitals) responded to our survey reporting a </a:t>
            </a:r>
            <a:r>
              <a:rPr lang="en-US" sz="1400" b="1" dirty="0"/>
              <a:t>total number of 8676 primary OAGB/MGBs</a:t>
            </a:r>
            <a:r>
              <a:rPr lang="en-US" sz="1400" dirty="0"/>
              <a:t>.</a:t>
            </a:r>
          </a:p>
          <a:p>
            <a:pPr algn="ctr"/>
            <a:r>
              <a:rPr lang="en-US" sz="1400" dirty="0"/>
              <a:t>… Only </a:t>
            </a:r>
            <a:r>
              <a:rPr lang="en-US" sz="1400" b="1" dirty="0"/>
              <a:t>181 (2.08%) patients underwent a revisional procedure</a:t>
            </a:r>
            <a:r>
              <a:rPr lang="en-US" sz="1400" dirty="0"/>
              <a:t>.</a:t>
            </a:r>
            <a:endParaRPr lang="it-IT" sz="1600" dirty="0"/>
          </a:p>
        </p:txBody>
      </p:sp>
    </p:spTree>
    <p:extLst>
      <p:ext uri="{BB962C8B-B14F-4D97-AF65-F5344CB8AC3E}">
        <p14:creationId xmlns:p14="http://schemas.microsoft.com/office/powerpoint/2010/main" val="2247226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392</TotalTime>
  <Words>2901</Words>
  <Application>Microsoft Macintosh PowerPoint</Application>
  <PresentationFormat>Widescreen</PresentationFormat>
  <Paragraphs>295</Paragraphs>
  <Slides>25</Slides>
  <Notes>9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15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41" baseType="lpstr">
      <vt:lpstr>Alexandria Light</vt:lpstr>
      <vt:lpstr>Alexandria Semi Bold</vt:lpstr>
      <vt:lpstr>Aptos</vt:lpstr>
      <vt:lpstr>Arial</vt:lpstr>
      <vt:lpstr>Calibri</vt:lpstr>
      <vt:lpstr>Comic Sans MS</vt:lpstr>
      <vt:lpstr>Google Sans</vt:lpstr>
      <vt:lpstr>GuardianTextEgypGR-Regular</vt:lpstr>
      <vt:lpstr>Manrope</vt:lpstr>
      <vt:lpstr>Noe Display</vt:lpstr>
      <vt:lpstr>Open Sans</vt:lpstr>
      <vt:lpstr>STIX-Regular</vt:lpstr>
      <vt:lpstr>Times New Roman</vt:lpstr>
      <vt:lpstr>TimesNewRomanPSMT</vt:lpstr>
      <vt:lpstr>Wingdings</vt:lpstr>
      <vt:lpstr>RetrospectVTI</vt:lpstr>
      <vt:lpstr>Chirurgia Bariatrica Revisionale: esperienza monocentrica degli ultimi 5 anni</vt:lpstr>
      <vt:lpstr>Presentazione standard di PowerPoint</vt:lpstr>
      <vt:lpstr>Presentazione standard di PowerPoint</vt:lpstr>
      <vt:lpstr>Presentazione standard di PowerPoint</vt:lpstr>
      <vt:lpstr>Definition of Weight Regain</vt:lpstr>
      <vt:lpstr>Cause of Weight Regain after Bariatric Surgery</vt:lpstr>
      <vt:lpstr>Cause of Weight Regain after Bariatric Surgery</vt:lpstr>
      <vt:lpstr>Weight regain after Sleeve Gastrectomy</vt:lpstr>
      <vt:lpstr>Weight regain after OAGB</vt:lpstr>
      <vt:lpstr>Weight regain: SG versus OAGB</vt:lpstr>
      <vt:lpstr>Weight regain after RYGB</vt:lpstr>
      <vt:lpstr>Weight regain after RYGB</vt:lpstr>
      <vt:lpstr>Weight regain after RYGB</vt:lpstr>
      <vt:lpstr>Surgical intervention</vt:lpstr>
      <vt:lpstr>Surgical intervention</vt:lpstr>
      <vt:lpstr>Revisional surgery after SG</vt:lpstr>
      <vt:lpstr>Obiettivi </vt:lpstr>
      <vt:lpstr>Risultati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Microsoft Office User</cp:lastModifiedBy>
  <cp:revision>15</cp:revision>
  <dcterms:created xsi:type="dcterms:W3CDTF">2022-02-27T17:36:31Z</dcterms:created>
  <dcterms:modified xsi:type="dcterms:W3CDTF">2026-05-23T10:17:56Z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